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93455" r:id="rId4"/>
  </p:sldMasterIdLst>
  <p:notesMasterIdLst>
    <p:notesMasterId r:id="rId38"/>
  </p:notesMasterIdLst>
  <p:handoutMasterIdLst>
    <p:handoutMasterId r:id="rId39"/>
  </p:handoutMasterIdLst>
  <p:sldIdLst>
    <p:sldId id="854" r:id="rId5"/>
    <p:sldId id="952" r:id="rId6"/>
    <p:sldId id="855" r:id="rId7"/>
    <p:sldId id="915" r:id="rId8"/>
    <p:sldId id="916" r:id="rId9"/>
    <p:sldId id="832" r:id="rId10"/>
    <p:sldId id="917" r:id="rId11"/>
    <p:sldId id="880" r:id="rId12"/>
    <p:sldId id="881" r:id="rId13"/>
    <p:sldId id="957" r:id="rId14"/>
    <p:sldId id="878" r:id="rId15"/>
    <p:sldId id="884" r:id="rId16"/>
    <p:sldId id="885" r:id="rId17"/>
    <p:sldId id="953" r:id="rId18"/>
    <p:sldId id="919" r:id="rId19"/>
    <p:sldId id="887" r:id="rId20"/>
    <p:sldId id="959" r:id="rId21"/>
    <p:sldId id="961" r:id="rId22"/>
    <p:sldId id="964" r:id="rId23"/>
    <p:sldId id="965" r:id="rId24"/>
    <p:sldId id="963" r:id="rId25"/>
    <p:sldId id="896" r:id="rId26"/>
    <p:sldId id="897" r:id="rId27"/>
    <p:sldId id="966" r:id="rId28"/>
    <p:sldId id="898" r:id="rId29"/>
    <p:sldId id="954" r:id="rId30"/>
    <p:sldId id="888" r:id="rId31"/>
    <p:sldId id="889" r:id="rId32"/>
    <p:sldId id="890" r:id="rId33"/>
    <p:sldId id="920" r:id="rId34"/>
    <p:sldId id="921" r:id="rId35"/>
    <p:sldId id="926" r:id="rId36"/>
    <p:sldId id="927" r:id="rId37"/>
  </p:sldIdLst>
  <p:sldSz cx="9144000" cy="5143500" type="screen16x9"/>
  <p:notesSz cx="6858000" cy="9144000"/>
  <p:defaultTextStyle>
    <a:defPPr>
      <a:defRPr lang="en-US"/>
    </a:defPPr>
    <a:lvl1pPr algn="l" defTabSz="457200" rtl="0" fontAlgn="base">
      <a:spcBef>
        <a:spcPct val="0"/>
      </a:spcBef>
      <a:spcAft>
        <a:spcPct val="0"/>
      </a:spcAft>
      <a:defRPr kern="1200">
        <a:solidFill>
          <a:schemeClr val="tx1"/>
        </a:solidFill>
        <a:latin typeface="Calibri" charset="0"/>
        <a:ea typeface="ＭＳ Ｐゴシック" charset="-128"/>
        <a:cs typeface="+mn-cs"/>
      </a:defRPr>
    </a:lvl1pPr>
    <a:lvl2pPr marL="457200" algn="l" defTabSz="457200" rtl="0" fontAlgn="base">
      <a:spcBef>
        <a:spcPct val="0"/>
      </a:spcBef>
      <a:spcAft>
        <a:spcPct val="0"/>
      </a:spcAft>
      <a:defRPr kern="1200">
        <a:solidFill>
          <a:schemeClr val="tx1"/>
        </a:solidFill>
        <a:latin typeface="Calibri" charset="0"/>
        <a:ea typeface="ＭＳ Ｐゴシック" charset="-128"/>
        <a:cs typeface="+mn-cs"/>
      </a:defRPr>
    </a:lvl2pPr>
    <a:lvl3pPr marL="914400" algn="l" defTabSz="457200" rtl="0" fontAlgn="base">
      <a:spcBef>
        <a:spcPct val="0"/>
      </a:spcBef>
      <a:spcAft>
        <a:spcPct val="0"/>
      </a:spcAft>
      <a:defRPr kern="1200">
        <a:solidFill>
          <a:schemeClr val="tx1"/>
        </a:solidFill>
        <a:latin typeface="Calibri" charset="0"/>
        <a:ea typeface="ＭＳ Ｐゴシック" charset="-128"/>
        <a:cs typeface="+mn-cs"/>
      </a:defRPr>
    </a:lvl3pPr>
    <a:lvl4pPr marL="1371600" algn="l" defTabSz="457200" rtl="0" fontAlgn="base">
      <a:spcBef>
        <a:spcPct val="0"/>
      </a:spcBef>
      <a:spcAft>
        <a:spcPct val="0"/>
      </a:spcAft>
      <a:defRPr kern="1200">
        <a:solidFill>
          <a:schemeClr val="tx1"/>
        </a:solidFill>
        <a:latin typeface="Calibri" charset="0"/>
        <a:ea typeface="ＭＳ Ｐゴシック" charset="-128"/>
        <a:cs typeface="+mn-cs"/>
      </a:defRPr>
    </a:lvl4pPr>
    <a:lvl5pPr marL="1828800" algn="l" defTabSz="457200" rtl="0" fontAlgn="base">
      <a:spcBef>
        <a:spcPct val="0"/>
      </a:spcBef>
      <a:spcAft>
        <a:spcPct val="0"/>
      </a:spcAft>
      <a:defRPr kern="1200">
        <a:solidFill>
          <a:schemeClr val="tx1"/>
        </a:solidFill>
        <a:latin typeface="Calibri" charset="0"/>
        <a:ea typeface="ＭＳ Ｐゴシック" charset="-128"/>
        <a:cs typeface="+mn-cs"/>
      </a:defRPr>
    </a:lvl5pPr>
    <a:lvl6pPr marL="2286000" algn="l" defTabSz="914400" rtl="0" eaLnBrk="1" latinLnBrk="0" hangingPunct="1">
      <a:defRPr kern="1200">
        <a:solidFill>
          <a:schemeClr val="tx1"/>
        </a:solidFill>
        <a:latin typeface="Calibri" charset="0"/>
        <a:ea typeface="ＭＳ Ｐゴシック" charset="-128"/>
        <a:cs typeface="+mn-cs"/>
      </a:defRPr>
    </a:lvl6pPr>
    <a:lvl7pPr marL="2743200" algn="l" defTabSz="914400" rtl="0" eaLnBrk="1" latinLnBrk="0" hangingPunct="1">
      <a:defRPr kern="1200">
        <a:solidFill>
          <a:schemeClr val="tx1"/>
        </a:solidFill>
        <a:latin typeface="Calibri" charset="0"/>
        <a:ea typeface="ＭＳ Ｐゴシック" charset="-128"/>
        <a:cs typeface="+mn-cs"/>
      </a:defRPr>
    </a:lvl7pPr>
    <a:lvl8pPr marL="3200400" algn="l" defTabSz="914400" rtl="0" eaLnBrk="1" latinLnBrk="0" hangingPunct="1">
      <a:defRPr kern="1200">
        <a:solidFill>
          <a:schemeClr val="tx1"/>
        </a:solidFill>
        <a:latin typeface="Calibri" charset="0"/>
        <a:ea typeface="ＭＳ Ｐゴシック" charset="-128"/>
        <a:cs typeface="+mn-cs"/>
      </a:defRPr>
    </a:lvl8pPr>
    <a:lvl9pPr marL="3657600" algn="l" defTabSz="914400" rtl="0" eaLnBrk="1" latinLnBrk="0" hangingPunct="1">
      <a:defRPr kern="1200">
        <a:solidFill>
          <a:schemeClr val="tx1"/>
        </a:solidFill>
        <a:latin typeface="Calibri" charset="0"/>
        <a:ea typeface="ＭＳ Ｐゴシック" charset="-128"/>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A2C64"/>
    <a:srgbClr val="32AA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4991"/>
    <p:restoredTop sz="96793"/>
  </p:normalViewPr>
  <p:slideViewPr>
    <p:cSldViewPr snapToObjects="1">
      <p:cViewPr varScale="1">
        <p:scale>
          <a:sx n="187" d="100"/>
          <a:sy n="187" d="100"/>
        </p:scale>
        <p:origin x="1040" y="144"/>
      </p:cViewPr>
      <p:guideLst>
        <p:guide orient="horz" pos="1620"/>
        <p:guide pos="2880"/>
      </p:guideLst>
    </p:cSldViewPr>
  </p:slideViewPr>
  <p:outlineViewPr>
    <p:cViewPr>
      <p:scale>
        <a:sx n="33" d="100"/>
        <a:sy n="33" d="100"/>
      </p:scale>
      <p:origin x="0" y="-26648"/>
    </p:cViewPr>
  </p:outlineViewPr>
  <p:notesTextViewPr>
    <p:cViewPr>
      <p:scale>
        <a:sx n="100" d="100"/>
        <a:sy n="100" d="100"/>
      </p:scale>
      <p:origin x="0" y="0"/>
    </p:cViewPr>
  </p:notesTextViewPr>
  <p:sorterViewPr>
    <p:cViewPr>
      <p:scale>
        <a:sx n="1" d="1"/>
        <a:sy n="1" d="1"/>
      </p:scale>
      <p:origin x="0" y="-1764"/>
    </p:cViewPr>
  </p:sorterViewPr>
  <p:notesViewPr>
    <p:cSldViewPr snapToObjects="1">
      <p:cViewPr varScale="1">
        <p:scale>
          <a:sx n="107" d="100"/>
          <a:sy n="107" d="100"/>
        </p:scale>
        <p:origin x="3648" y="1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handoutMaster" Target="handoutMasters/handoutMaster1.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FAFB2AC-7E4F-8047-9193-854483C1A223}" type="datetimeFigureOut">
              <a:rPr lang="en-US" smtClean="0"/>
              <a:t>9/4/22</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F1CE209-2B77-6A4B-8F32-9DF4E1CE944B}" type="slidenum">
              <a:rPr lang="en-US" smtClean="0"/>
              <a:t>‹#›</a:t>
            </a:fld>
            <a:endParaRPr lang="en-US"/>
          </a:p>
        </p:txBody>
      </p:sp>
    </p:spTree>
    <p:extLst>
      <p:ext uri="{BB962C8B-B14F-4D97-AF65-F5344CB8AC3E}">
        <p14:creationId xmlns:p14="http://schemas.microsoft.com/office/powerpoint/2010/main" val="8162578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fld id="{A9567C9F-4D7F-5847-BD8F-556675060DA1}" type="datetimeFigureOut">
              <a:rPr lang="en-US" altLang="en-US"/>
              <a:pPr/>
              <a:t>9/4/22</a:t>
            </a:fld>
            <a:endParaRPr lang="en-US" alt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25D6415B-586E-2B45-B637-70E4CB56C153}"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defTabSz="457200" rtl="0" fontAlgn="base">
      <a:spcBef>
        <a:spcPct val="30000"/>
      </a:spcBef>
      <a:spcAft>
        <a:spcPct val="0"/>
      </a:spcAft>
      <a:defRPr sz="1200" kern="1200">
        <a:solidFill>
          <a:schemeClr val="tx1"/>
        </a:solidFill>
        <a:latin typeface="+mn-lt"/>
        <a:ea typeface="ＭＳ Ｐゴシック" charset="-128"/>
        <a:cs typeface="+mn-cs"/>
      </a:defRPr>
    </a:lvl1pPr>
    <a:lvl2pPr marL="457200" algn="l" defTabSz="457200" rtl="0" fontAlgn="base">
      <a:spcBef>
        <a:spcPct val="30000"/>
      </a:spcBef>
      <a:spcAft>
        <a:spcPct val="0"/>
      </a:spcAft>
      <a:defRPr sz="1200" kern="1200">
        <a:solidFill>
          <a:schemeClr val="tx1"/>
        </a:solidFill>
        <a:latin typeface="+mn-lt"/>
        <a:ea typeface="ＭＳ Ｐゴシック" charset="-128"/>
        <a:cs typeface="+mn-cs"/>
      </a:defRPr>
    </a:lvl2pPr>
    <a:lvl3pPr marL="914400" algn="l" defTabSz="457200" rtl="0" fontAlgn="base">
      <a:spcBef>
        <a:spcPct val="30000"/>
      </a:spcBef>
      <a:spcAft>
        <a:spcPct val="0"/>
      </a:spcAft>
      <a:defRPr sz="1200" kern="1200">
        <a:solidFill>
          <a:schemeClr val="tx1"/>
        </a:solidFill>
        <a:latin typeface="+mn-lt"/>
        <a:ea typeface="ＭＳ Ｐゴシック" charset="-128"/>
        <a:cs typeface="+mn-cs"/>
      </a:defRPr>
    </a:lvl3pPr>
    <a:lvl4pPr marL="1371600" algn="l" defTabSz="457200" rtl="0" fontAlgn="base">
      <a:spcBef>
        <a:spcPct val="30000"/>
      </a:spcBef>
      <a:spcAft>
        <a:spcPct val="0"/>
      </a:spcAft>
      <a:defRPr sz="1200" kern="1200">
        <a:solidFill>
          <a:schemeClr val="tx1"/>
        </a:solidFill>
        <a:latin typeface="+mn-lt"/>
        <a:ea typeface="ＭＳ Ｐゴシック" charset="-128"/>
        <a:cs typeface="+mn-cs"/>
      </a:defRPr>
    </a:lvl4pPr>
    <a:lvl5pPr marL="1828800" algn="l" defTabSz="457200" rtl="0" fontAlgn="base">
      <a:spcBef>
        <a:spcPct val="30000"/>
      </a:spcBef>
      <a:spcAft>
        <a:spcPct val="0"/>
      </a:spcAft>
      <a:defRPr sz="1200" kern="1200">
        <a:solidFill>
          <a:schemeClr val="tx1"/>
        </a:solidFill>
        <a:latin typeface="+mn-lt"/>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504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504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CFD365BF-ADBE-9B41-ABF1-832DDE2B814C}" type="slidenum">
              <a:rPr lang="en-US" altLang="en-US"/>
              <a:pPr/>
              <a:t>1</a:t>
            </a:fld>
            <a:endParaRPr lang="en-US" altLang="en-US"/>
          </a:p>
        </p:txBody>
      </p:sp>
    </p:spTree>
    <p:extLst>
      <p:ext uri="{BB962C8B-B14F-4D97-AF65-F5344CB8AC3E}">
        <p14:creationId xmlns:p14="http://schemas.microsoft.com/office/powerpoint/2010/main" val="6265282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32</a:t>
            </a:fld>
            <a:endParaRPr lang="en-US" altLang="en-US"/>
          </a:p>
        </p:txBody>
      </p:sp>
    </p:spTree>
    <p:extLst>
      <p:ext uri="{BB962C8B-B14F-4D97-AF65-F5344CB8AC3E}">
        <p14:creationId xmlns:p14="http://schemas.microsoft.com/office/powerpoint/2010/main" val="35856574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2</a:t>
            </a:fld>
            <a:endParaRPr lang="en-US" altLang="en-US"/>
          </a:p>
        </p:txBody>
      </p:sp>
    </p:spTree>
    <p:extLst>
      <p:ext uri="{BB962C8B-B14F-4D97-AF65-F5344CB8AC3E}">
        <p14:creationId xmlns:p14="http://schemas.microsoft.com/office/powerpoint/2010/main" val="17508136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3</a:t>
            </a:fld>
            <a:endParaRPr lang="en-US" altLang="en-US"/>
          </a:p>
        </p:txBody>
      </p:sp>
    </p:spTree>
    <p:extLst>
      <p:ext uri="{BB962C8B-B14F-4D97-AF65-F5344CB8AC3E}">
        <p14:creationId xmlns:p14="http://schemas.microsoft.com/office/powerpoint/2010/main" val="13075901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5</a:t>
            </a:fld>
            <a:endParaRPr lang="en-US" altLang="en-US"/>
          </a:p>
        </p:txBody>
      </p:sp>
    </p:spTree>
    <p:extLst>
      <p:ext uri="{BB962C8B-B14F-4D97-AF65-F5344CB8AC3E}">
        <p14:creationId xmlns:p14="http://schemas.microsoft.com/office/powerpoint/2010/main" val="30879358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10</a:t>
            </a:fld>
            <a:endParaRPr lang="en-US" altLang="en-US"/>
          </a:p>
        </p:txBody>
      </p:sp>
    </p:spTree>
    <p:extLst>
      <p:ext uri="{BB962C8B-B14F-4D97-AF65-F5344CB8AC3E}">
        <p14:creationId xmlns:p14="http://schemas.microsoft.com/office/powerpoint/2010/main" val="42318079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D4A0B81F-8AE9-1943-AF53-E78D21B80C2F}" type="slidenum">
              <a:rPr lang="en-US" altLang="en-US"/>
              <a:pPr/>
              <a:t>11</a:t>
            </a:fld>
            <a:endParaRPr lang="en-US" altLang="en-US"/>
          </a:p>
        </p:txBody>
      </p:sp>
    </p:spTree>
    <p:extLst>
      <p:ext uri="{BB962C8B-B14F-4D97-AF65-F5344CB8AC3E}">
        <p14:creationId xmlns:p14="http://schemas.microsoft.com/office/powerpoint/2010/main" val="8763234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D4A0B81F-8AE9-1943-AF53-E78D21B80C2F}" type="slidenum">
              <a:rPr lang="en-US" altLang="en-US"/>
              <a:pPr/>
              <a:t>16</a:t>
            </a:fld>
            <a:endParaRPr lang="en-US" altLang="en-US"/>
          </a:p>
        </p:txBody>
      </p:sp>
    </p:spTree>
    <p:extLst>
      <p:ext uri="{BB962C8B-B14F-4D97-AF65-F5344CB8AC3E}">
        <p14:creationId xmlns:p14="http://schemas.microsoft.com/office/powerpoint/2010/main" val="41891018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D4A0B81F-8AE9-1943-AF53-E78D21B80C2F}" type="slidenum">
              <a:rPr lang="en-US" altLang="en-US"/>
              <a:pPr/>
              <a:t>22</a:t>
            </a:fld>
            <a:endParaRPr lang="en-US" altLang="en-US"/>
          </a:p>
        </p:txBody>
      </p:sp>
    </p:spTree>
    <p:extLst>
      <p:ext uri="{BB962C8B-B14F-4D97-AF65-F5344CB8AC3E}">
        <p14:creationId xmlns:p14="http://schemas.microsoft.com/office/powerpoint/2010/main" val="34841269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D4A0B81F-8AE9-1943-AF53-E78D21B80C2F}" type="slidenum">
              <a:rPr lang="en-US" altLang="en-US"/>
              <a:pPr/>
              <a:t>26</a:t>
            </a:fld>
            <a:endParaRPr lang="en-US" altLang="en-US"/>
          </a:p>
        </p:txBody>
      </p:sp>
    </p:spTree>
    <p:extLst>
      <p:ext uri="{BB962C8B-B14F-4D97-AF65-F5344CB8AC3E}">
        <p14:creationId xmlns:p14="http://schemas.microsoft.com/office/powerpoint/2010/main" val="14472000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839200" cy="4038600"/>
          </a:xfrm>
          <a:prstGeom prst="rect">
            <a:avLst/>
          </a:prstGeo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a:extLst>
              <a:ext uri="{FF2B5EF4-FFF2-40B4-BE49-F238E27FC236}">
                <a16:creationId xmlns:a16="http://schemas.microsoft.com/office/drawing/2014/main" id="{F05F4A72-606B-984B-907B-5BEA9B53E5C0}"/>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Tree>
    <p:extLst>
      <p:ext uri="{BB962C8B-B14F-4D97-AF65-F5344CB8AC3E}">
        <p14:creationId xmlns:p14="http://schemas.microsoft.com/office/powerpoint/2010/main" val="26876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wo Columna">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
        <p:nvSpPr>
          <p:cNvPr id="3" name="Title 1">
            <a:extLst>
              <a:ext uri="{FF2B5EF4-FFF2-40B4-BE49-F238E27FC236}">
                <a16:creationId xmlns:a16="http://schemas.microsoft.com/office/drawing/2014/main" id="{FFB43658-48CD-764C-86BF-302575415EF4}"/>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
        <p:nvSpPr>
          <p:cNvPr id="4" name="Content Placeholder 2">
            <a:extLst>
              <a:ext uri="{FF2B5EF4-FFF2-40B4-BE49-F238E27FC236}">
                <a16:creationId xmlns:a16="http://schemas.microsoft.com/office/drawing/2014/main" id="{FF6F2A81-D24A-A44F-8915-B9DC7FC2AE67}"/>
              </a:ext>
            </a:extLst>
          </p:cNvPr>
          <p:cNvSpPr>
            <a:spLocks noGrp="1"/>
          </p:cNvSpPr>
          <p:nvPr>
            <p:ph idx="1"/>
          </p:nvPr>
        </p:nvSpPr>
        <p:spPr>
          <a:xfrm>
            <a:off x="152400"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0D255CA6-4B6D-7842-85B8-A423C0C60A30}"/>
              </a:ext>
            </a:extLst>
          </p:cNvPr>
          <p:cNvSpPr>
            <a:spLocks noGrp="1"/>
          </p:cNvSpPr>
          <p:nvPr>
            <p:ph idx="10"/>
          </p:nvPr>
        </p:nvSpPr>
        <p:spPr>
          <a:xfrm>
            <a:off x="4606103"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692643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6357442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a:lvl1pPr>
          </a:lstStyle>
          <a:p>
            <a:fld id="{80CC6A0C-5777-6141-8161-40A51E54DA25}" type="datetimeFigureOut">
              <a:rPr lang="en-US" altLang="en-US"/>
              <a:pPr/>
              <a:t>9/4/22</a:t>
            </a:fld>
            <a:endParaRPr lang="en-US" alt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a:lvl1pPr>
          </a:lstStyle>
          <a:p>
            <a:fld id="{BB1B0572-E7E6-434E-BFB5-5CD3555E83A4}"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878251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01FA5FD1-732F-9047-B0F4-603D0EAC5CB0}" type="datetimeFigureOut">
              <a:rPr lang="en-US" altLang="en-US"/>
              <a:pPr/>
              <a:t>9/4/22</a:t>
            </a:fld>
            <a:endParaRPr lang="en-US" altLang="en-US"/>
          </a:p>
        </p:txBody>
      </p:sp>
      <p:sp>
        <p:nvSpPr>
          <p:cNvPr id="6"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110870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D56D54B9-89B7-A248-9210-3C9346164D0F}" type="datetimeFigureOut">
              <a:rPr lang="en-US" altLang="en-US"/>
              <a:pPr/>
              <a:t>9/4/22</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B5559CE1-75A0-2043-A1BB-26E32B46DEB8}" type="slidenum">
              <a:rPr lang="en-US" altLang="en-US"/>
              <a:pPr/>
              <a:t>‹#›</a:t>
            </a:fld>
            <a:endParaRPr lang="en-US" altLang="en-US"/>
          </a:p>
        </p:txBody>
      </p:sp>
    </p:spTree>
    <p:extLst>
      <p:ext uri="{BB962C8B-B14F-4D97-AF65-F5344CB8AC3E}">
        <p14:creationId xmlns:p14="http://schemas.microsoft.com/office/powerpoint/2010/main" val="16562204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EBE5339B-726A-CF41-B4A0-6109F9D8F0EB}" type="datetimeFigureOut">
              <a:rPr lang="en-US" altLang="en-US"/>
              <a:pPr/>
              <a:t>9/4/22</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5ED28FB-5F5E-B441-A1E3-774C424C6E37}" type="slidenum">
              <a:rPr lang="en-US" altLang="en-US"/>
              <a:pPr/>
              <a:t>‹#›</a:t>
            </a:fld>
            <a:endParaRPr lang="en-US" altLang="en-US"/>
          </a:p>
        </p:txBody>
      </p:sp>
    </p:spTree>
    <p:extLst>
      <p:ext uri="{BB962C8B-B14F-4D97-AF65-F5344CB8AC3E}">
        <p14:creationId xmlns:p14="http://schemas.microsoft.com/office/powerpoint/2010/main" val="4133984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457200" y="1200150"/>
            <a:ext cx="8229600" cy="3394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7BBC359C-8B98-904F-955B-7B675E601B13}" type="datetimeFigureOut">
              <a:rPr lang="en-US" altLang="en-US"/>
              <a:pPr/>
              <a:t>9/4/22</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9A8E8E7-A6E1-1A4E-BFDF-C30BFEC4FA62}" type="slidenum">
              <a:rPr lang="en-US" altLang="en-US"/>
              <a:pPr/>
              <a:t>‹#›</a:t>
            </a:fld>
            <a:endParaRPr lang="en-US" altLang="en-US"/>
          </a:p>
        </p:txBody>
      </p:sp>
    </p:spTree>
    <p:extLst>
      <p:ext uri="{BB962C8B-B14F-4D97-AF65-F5344CB8AC3E}">
        <p14:creationId xmlns:p14="http://schemas.microsoft.com/office/powerpoint/2010/main" val="17226647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9" name="TextBox 11"/>
          <p:cNvSpPr txBox="1">
            <a:spLocks noChangeArrowheads="1"/>
          </p:cNvSpPr>
          <p:nvPr userDrawn="1"/>
        </p:nvSpPr>
        <p:spPr bwMode="auto">
          <a:xfrm>
            <a:off x="255588" y="4695825"/>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E6156 – Topics in SW Engineering: Cloud Computing: </a:t>
            </a:r>
            <a:r>
              <a:rPr lang="en-US" altLang="en-US" sz="1050" i="1" dirty="0">
                <a:solidFill>
                  <a:schemeClr val="bg1"/>
                </a:solidFill>
              </a:rPr>
              <a:t>Lecture 1 – Introduction, Course Overview, Concepts</a:t>
            </a:r>
            <a:br>
              <a:rPr lang="en-US" altLang="en-US" sz="1050" i="1" baseline="0" dirty="0">
                <a:solidFill>
                  <a:schemeClr val="bg1"/>
                </a:solidFill>
              </a:rPr>
            </a:br>
            <a:r>
              <a:rPr lang="de-DE" altLang="en-US" sz="900" i="1" dirty="0">
                <a:solidFill>
                  <a:schemeClr val="bg1"/>
                </a:solidFill>
              </a:rPr>
              <a:t>© Donald F. Ferguson, 2022</a:t>
            </a:r>
            <a:endParaRPr lang="en-US" altLang="en-US" sz="900" i="1" dirty="0">
              <a:solidFill>
                <a:schemeClr val="bg1"/>
              </a:solidFill>
            </a:endParaRPr>
          </a:p>
        </p:txBody>
      </p:sp>
      <p:pic>
        <p:nvPicPr>
          <p:cNvPr id="12" name="Picture 10"/>
          <p:cNvPicPr>
            <a:picLocks noChangeAspect="1"/>
          </p:cNvPicPr>
          <p:nvPr userDrawn="1"/>
        </p:nvPicPr>
        <p:blipFill>
          <a:blip r:embed="rId10">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Tree>
  </p:cSld>
  <p:clrMap bg1="lt1" tx1="dk1" bg2="lt2" tx2="dk2" accent1="accent1" accent2="accent2" accent3="accent3" accent4="accent4" accent5="accent5" accent6="accent6" hlink="hlink" folHlink="folHlink"/>
  <p:sldLayoutIdLst>
    <p:sldLayoutId id="2147493469" r:id="rId1"/>
    <p:sldLayoutId id="2147493474" r:id="rId2"/>
    <p:sldLayoutId id="2147493586" r:id="rId3"/>
    <p:sldLayoutId id="2147493478" r:id="rId4"/>
    <p:sldLayoutId id="2147493475" r:id="rId5"/>
    <p:sldLayoutId id="2147493476" r:id="rId6"/>
    <p:sldLayoutId id="2147493477" r:id="rId7"/>
    <p:sldLayoutId id="2147493587" r:id="rId8"/>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1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1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6.xml"/><Relationship Id="rId1" Type="http://schemas.openxmlformats.org/officeDocument/2006/relationships/slideLayout" Target="../slideLayouts/slideLayout8.xml"/><Relationship Id="rId4" Type="http://schemas.openxmlformats.org/officeDocument/2006/relationships/image" Target="../media/image1.emf"/></Relationships>
</file>

<file path=ppt/slides/_rels/slide12.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hyperlink" Target="https://en.wikipedia.org/wiki/Cloud_computing" TargetMode="External"/><Relationship Id="rId1" Type="http://schemas.openxmlformats.org/officeDocument/2006/relationships/slideLayout" Target="../slideLayouts/slideLayout1.xml"/><Relationship Id="rId4" Type="http://schemas.openxmlformats.org/officeDocument/2006/relationships/image" Target="../media/image7.tiff"/></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1.emf"/></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hyperlink" Target="https://en.wikipedia.org/wiki/Software_design_pattern" TargetMode="Externa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2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hyperlink" Target="https://microservices.io/" TargetMode="External"/><Relationship Id="rId2" Type="http://schemas.openxmlformats.org/officeDocument/2006/relationships/hyperlink" Target="https://martinfowler.com/articles/microservices.html" TargetMode="External"/><Relationship Id="rId1" Type="http://schemas.openxmlformats.org/officeDocument/2006/relationships/slideLayout" Target="../slideLayouts/slideLayout1.xml"/><Relationship Id="rId4" Type="http://schemas.openxmlformats.org/officeDocument/2006/relationships/hyperlink" Target="https://aws.amazon.com/microservices/"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8.xml"/><Relationship Id="rId1" Type="http://schemas.openxmlformats.org/officeDocument/2006/relationships/slideLayout" Target="../slideLayouts/slideLayout8.xml"/><Relationship Id="rId4" Type="http://schemas.openxmlformats.org/officeDocument/2006/relationships/image" Target="../media/image1.emf"/></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9.xml"/><Relationship Id="rId1" Type="http://schemas.openxmlformats.org/officeDocument/2006/relationships/slideLayout" Target="../slideLayouts/slideLayout8.xml"/><Relationship Id="rId4" Type="http://schemas.openxmlformats.org/officeDocument/2006/relationships/image" Target="../media/image1.emf"/></Relationships>
</file>

<file path=ppt/slides/_rels/slide27.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image" Target="../media/image22.tiff"/><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33.xml.rels><?xml version="1.0" encoding="UTF-8" standalone="yes"?>
<Relationships xmlns="http://schemas.openxmlformats.org/package/2006/relationships"><Relationship Id="rId3" Type="http://schemas.openxmlformats.org/officeDocument/2006/relationships/hyperlink" Target="https://docs.google.com/spreadsheets/d/17zkPlo1FtFr5rWQ7az4HcTr1VdEHCJ3lYCrdl1I3qg0/edit?usp=sharing" TargetMode="External"/><Relationship Id="rId2" Type="http://schemas.openxmlformats.org/officeDocument/2006/relationships/hyperlink" Target="https://github.com/donald-f-ferguson/demo-flask.git" TargetMode="External"/><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atch.seeka.tv/" TargetMode="External"/><Relationship Id="rId1" Type="http://schemas.openxmlformats.org/officeDocument/2006/relationships/slideLayout" Target="../slideLayouts/slideLayout1.xml"/><Relationship Id="rId4" Type="http://schemas.openxmlformats.org/officeDocument/2006/relationships/hyperlink" Target="http://dmna.ny.gov/nyg/"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hyperlink" Target="https://www.agilealliance.org/agile101/" TargetMode="Externa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donald-f-ferguson/Topics-in-SW-Engineering-F22" TargetMode="External"/><Relationship Id="rId2" Type="http://schemas.openxmlformats.org/officeDocument/2006/relationships/hyperlink" Target="https://donald-f-ferguson.github.io/Topics-in-SW-Engineering-F22/" TargetMode="External"/><Relationship Id="rId1" Type="http://schemas.openxmlformats.org/officeDocument/2006/relationships/slideLayout" Target="../slideLayouts/slideLayout1.xml"/><Relationship Id="rId4" Type="http://schemas.openxmlformats.org/officeDocument/2006/relationships/hyperlink" Target="https://join.slack.com/t/dff-columbia/shared_invite/zt-1cjbu68ty-RvaI7vLghvo0SFRFP4qbMg"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CE15D65-8053-1B4E-B089-18B4089AAFB8}"/>
              </a:ext>
            </a:extLst>
          </p:cNvPr>
          <p:cNvPicPr>
            <a:picLocks noChangeAspect="1"/>
          </p:cNvPicPr>
          <p:nvPr/>
        </p:nvPicPr>
        <p:blipFill>
          <a:blip r:embed="rId3"/>
          <a:stretch>
            <a:fillRect/>
          </a:stretch>
        </p:blipFill>
        <p:spPr>
          <a:xfrm>
            <a:off x="-2" y="-1"/>
            <a:ext cx="9144001" cy="5143501"/>
          </a:xfrm>
          <a:prstGeom prst="rect">
            <a:avLst/>
          </a:prstGeom>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3075"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6" name="TextBox 9"/>
          <p:cNvSpPr txBox="1">
            <a:spLocks noChangeArrowheads="1"/>
          </p:cNvSpPr>
          <p:nvPr/>
        </p:nvSpPr>
        <p:spPr bwMode="auto">
          <a:xfrm>
            <a:off x="-2" y="1"/>
            <a:ext cx="9144000"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4000" i="1" dirty="0"/>
              <a:t>E6156 – Topics in SW Engineering (F22)</a:t>
            </a:r>
            <a:br>
              <a:rPr lang="en-US" altLang="en-US" sz="4000" i="1" dirty="0"/>
            </a:br>
            <a:r>
              <a:rPr lang="en-US" altLang="en-US" sz="4000" i="1" dirty="0"/>
              <a:t>Cloud Computing</a:t>
            </a:r>
            <a:br>
              <a:rPr lang="en-US" altLang="en-US" sz="4000" i="1" dirty="0"/>
            </a:br>
            <a:r>
              <a:rPr lang="en-US" altLang="en-US" sz="4000" i="1" dirty="0">
                <a:solidFill>
                  <a:srgbClr val="FF0000"/>
                </a:solidFill>
              </a:rPr>
              <a:t>Lecture 1: Introduction</a:t>
            </a:r>
          </a:p>
        </p:txBody>
      </p:sp>
      <p:sp>
        <p:nvSpPr>
          <p:cNvPr id="3077" name="TextBox 10"/>
          <p:cNvSpPr txBox="1">
            <a:spLocks noChangeArrowheads="1"/>
          </p:cNvSpPr>
          <p:nvPr/>
        </p:nvSpPr>
        <p:spPr bwMode="auto">
          <a:xfrm>
            <a:off x="0" y="4732991"/>
            <a:ext cx="91440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r>
              <a:rPr lang="en-US" altLang="en-US" sz="1200" i="1" dirty="0">
                <a:solidFill>
                  <a:schemeClr val="bg1"/>
                </a:solidFill>
              </a:rPr>
              <a:t>© Donald F. Ferguson, 2022</a:t>
            </a:r>
          </a:p>
        </p:txBody>
      </p:sp>
    </p:spTree>
    <p:extLst>
      <p:ext uri="{BB962C8B-B14F-4D97-AF65-F5344CB8AC3E}">
        <p14:creationId xmlns:p14="http://schemas.microsoft.com/office/powerpoint/2010/main" val="20379959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Core Concepts</a:t>
            </a:r>
            <a:endParaRPr lang="en-US" altLang="en-US" sz="1600" i="1" dirty="0">
              <a:solidFill>
                <a:schemeClr val="bg1"/>
              </a:solidFill>
            </a:endParaRPr>
          </a:p>
        </p:txBody>
      </p:sp>
      <p:sp>
        <p:nvSpPr>
          <p:cNvPr id="8" name="TextBox 9">
            <a:extLst>
              <a:ext uri="{FF2B5EF4-FFF2-40B4-BE49-F238E27FC236}">
                <a16:creationId xmlns:a16="http://schemas.microsoft.com/office/drawing/2014/main" id="{60DCA328-C8A5-A1AF-537A-0DD2ACA38A4C}"/>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10</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E6156 - Topics in SW Engineering: Cloud Computing (F22)			© Donald F. Ferguson, 2022</a:t>
            </a:r>
            <a:endParaRPr lang="en-US" altLang="en-US" sz="800" i="1" dirty="0">
              <a:solidFill>
                <a:schemeClr val="bg1"/>
              </a:solidFill>
            </a:endParaRPr>
          </a:p>
        </p:txBody>
      </p:sp>
    </p:spTree>
    <p:extLst>
      <p:ext uri="{BB962C8B-B14F-4D97-AF65-F5344CB8AC3E}">
        <p14:creationId xmlns:p14="http://schemas.microsoft.com/office/powerpoint/2010/main" val="15224825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Cloud Computing – Core Concepts</a:t>
            </a:r>
          </a:p>
        </p:txBody>
      </p:sp>
      <p:sp>
        <p:nvSpPr>
          <p:cNvPr id="10" name="TextBox 11">
            <a:extLst>
              <a:ext uri="{FF2B5EF4-FFF2-40B4-BE49-F238E27FC236}">
                <a16:creationId xmlns:a16="http://schemas.microsoft.com/office/drawing/2014/main" id="{F18F97BA-1FBA-5E40-A607-87B574781757}"/>
              </a:ext>
            </a:extLst>
          </p:cNvPr>
          <p:cNvSpPr txBox="1">
            <a:spLocks noChangeArrowheads="1"/>
          </p:cNvSpPr>
          <p:nvPr/>
        </p:nvSpPr>
        <p:spPr bwMode="auto">
          <a:xfrm>
            <a:off x="0" y="4718692"/>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11</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E6156 – Topics in SW Engineering: Cloud Computing: </a:t>
            </a:r>
            <a:r>
              <a:rPr lang="en-US" altLang="en-US" sz="1050" i="1" dirty="0">
                <a:solidFill>
                  <a:schemeClr val="bg1"/>
                </a:solidFill>
              </a:rPr>
              <a:t>Lecture 1 – Introduction, Course Overview, Concepts</a:t>
            </a:r>
            <a:br>
              <a:rPr lang="en-US" altLang="en-US" sz="1050" i="1" baseline="0" dirty="0">
                <a:solidFill>
                  <a:schemeClr val="bg1"/>
                </a:solidFill>
              </a:rPr>
            </a:br>
            <a:r>
              <a:rPr lang="de-DE" altLang="en-US" sz="900" i="1" dirty="0">
                <a:solidFill>
                  <a:schemeClr val="bg1"/>
                </a:solidFill>
              </a:rPr>
              <a:t>© Donald F. Ferguson, 2022</a:t>
            </a:r>
            <a:endParaRPr lang="en-US" altLang="en-US" sz="900" i="1" dirty="0">
              <a:solidFill>
                <a:schemeClr val="bg1"/>
              </a:solidFill>
            </a:endParaRPr>
          </a:p>
        </p:txBody>
      </p:sp>
    </p:spTree>
    <p:extLst>
      <p:ext uri="{BB962C8B-B14F-4D97-AF65-F5344CB8AC3E}">
        <p14:creationId xmlns:p14="http://schemas.microsoft.com/office/powerpoint/2010/main" val="42839726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1041F54-630D-3043-A48A-DCCA173C74B3}"/>
              </a:ext>
            </a:extLst>
          </p:cNvPr>
          <p:cNvSpPr>
            <a:spLocks noGrp="1"/>
          </p:cNvSpPr>
          <p:nvPr>
            <p:ph idx="1"/>
          </p:nvPr>
        </p:nvSpPr>
        <p:spPr>
          <a:xfrm>
            <a:off x="152400" y="590550"/>
            <a:ext cx="8839200" cy="914400"/>
          </a:xfrm>
        </p:spPr>
        <p:txBody>
          <a:bodyPr/>
          <a:lstStyle/>
          <a:p>
            <a:r>
              <a:rPr lang="en-US" sz="1200" dirty="0"/>
              <a:t>"Cloud computing is an information technology (IT) paradigm that enables ubiquitous access to shared pools of configurable system resources and higher-level services that can be rapidly provisioned with minimal management effort, often over the Internet. Cloud computing relies on sharing of resources to achieve coherence and economies of scale, similar to a public utility." (</a:t>
            </a:r>
            <a:r>
              <a:rPr lang="en-US" sz="1200" u="sng" dirty="0">
                <a:hlinkClick r:id="rId2"/>
              </a:rPr>
              <a:t>https://en.wikipedia.org/wiki/Cloud_computing</a:t>
            </a:r>
            <a:r>
              <a:rPr lang="en-US" sz="1200" dirty="0"/>
              <a:t>)</a:t>
            </a:r>
          </a:p>
        </p:txBody>
      </p:sp>
      <p:sp>
        <p:nvSpPr>
          <p:cNvPr id="3" name="Title 2">
            <a:extLst>
              <a:ext uri="{FF2B5EF4-FFF2-40B4-BE49-F238E27FC236}">
                <a16:creationId xmlns:a16="http://schemas.microsoft.com/office/drawing/2014/main" id="{A8B97C69-5D5E-AA4C-B447-8178AA56255C}"/>
              </a:ext>
            </a:extLst>
          </p:cNvPr>
          <p:cNvSpPr>
            <a:spLocks noGrp="1"/>
          </p:cNvSpPr>
          <p:nvPr>
            <p:ph type="title"/>
          </p:nvPr>
        </p:nvSpPr>
        <p:spPr/>
        <p:txBody>
          <a:bodyPr/>
          <a:lstStyle/>
          <a:p>
            <a:r>
              <a:rPr lang="en-US" dirty="0"/>
              <a:t>Cloud Computing</a:t>
            </a:r>
          </a:p>
        </p:txBody>
      </p:sp>
      <p:pic>
        <p:nvPicPr>
          <p:cNvPr id="4" name="Picture 3">
            <a:extLst>
              <a:ext uri="{FF2B5EF4-FFF2-40B4-BE49-F238E27FC236}">
                <a16:creationId xmlns:a16="http://schemas.microsoft.com/office/drawing/2014/main" id="{DD9EA960-2C77-2D45-8436-797D593E5B5D}"/>
              </a:ext>
            </a:extLst>
          </p:cNvPr>
          <p:cNvPicPr>
            <a:picLocks noChangeAspect="1"/>
          </p:cNvPicPr>
          <p:nvPr/>
        </p:nvPicPr>
        <p:blipFill>
          <a:blip r:embed="rId3"/>
          <a:stretch>
            <a:fillRect/>
          </a:stretch>
        </p:blipFill>
        <p:spPr>
          <a:xfrm>
            <a:off x="9728" y="1412092"/>
            <a:ext cx="3857786" cy="3493348"/>
          </a:xfrm>
          <a:prstGeom prst="rect">
            <a:avLst/>
          </a:prstGeom>
        </p:spPr>
      </p:pic>
      <p:pic>
        <p:nvPicPr>
          <p:cNvPr id="5" name="Picture 4">
            <a:extLst>
              <a:ext uri="{FF2B5EF4-FFF2-40B4-BE49-F238E27FC236}">
                <a16:creationId xmlns:a16="http://schemas.microsoft.com/office/drawing/2014/main" id="{B3BF981A-0997-3248-8A58-7153B22B2F8D}"/>
              </a:ext>
            </a:extLst>
          </p:cNvPr>
          <p:cNvPicPr>
            <a:picLocks noChangeAspect="1"/>
          </p:cNvPicPr>
          <p:nvPr/>
        </p:nvPicPr>
        <p:blipFill>
          <a:blip r:embed="rId4"/>
          <a:stretch>
            <a:fillRect/>
          </a:stretch>
        </p:blipFill>
        <p:spPr>
          <a:xfrm>
            <a:off x="4047592" y="1504950"/>
            <a:ext cx="4973191" cy="3103974"/>
          </a:xfrm>
          <a:prstGeom prst="rect">
            <a:avLst/>
          </a:prstGeom>
        </p:spPr>
      </p:pic>
      <p:sp>
        <p:nvSpPr>
          <p:cNvPr id="6" name="TextBox 5">
            <a:extLst>
              <a:ext uri="{FF2B5EF4-FFF2-40B4-BE49-F238E27FC236}">
                <a16:creationId xmlns:a16="http://schemas.microsoft.com/office/drawing/2014/main" id="{44866BA9-4E19-D84E-83EB-DAF3430368BA}"/>
              </a:ext>
            </a:extLst>
          </p:cNvPr>
          <p:cNvSpPr txBox="1"/>
          <p:nvPr/>
        </p:nvSpPr>
        <p:spPr>
          <a:xfrm>
            <a:off x="5334000" y="1281287"/>
            <a:ext cx="1806905" cy="261610"/>
          </a:xfrm>
          <a:prstGeom prst="rect">
            <a:avLst/>
          </a:prstGeom>
          <a:noFill/>
        </p:spPr>
        <p:txBody>
          <a:bodyPr wrap="none" rtlCol="0">
            <a:spAutoFit/>
          </a:bodyPr>
          <a:lstStyle/>
          <a:p>
            <a:r>
              <a:rPr lang="en-US" sz="1100" dirty="0"/>
              <a:t>NIST Reference Architecture</a:t>
            </a:r>
          </a:p>
        </p:txBody>
      </p:sp>
    </p:spTree>
    <p:extLst>
      <p:ext uri="{BB962C8B-B14F-4D97-AF65-F5344CB8AC3E}">
        <p14:creationId xmlns:p14="http://schemas.microsoft.com/office/powerpoint/2010/main" val="16682521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A9F4EB6-A970-8644-9384-49B4466D340C}"/>
              </a:ext>
            </a:extLst>
          </p:cNvPr>
          <p:cNvSpPr>
            <a:spLocks noGrp="1"/>
          </p:cNvSpPr>
          <p:nvPr>
            <p:ph type="title"/>
          </p:nvPr>
        </p:nvSpPr>
        <p:spPr/>
        <p:txBody>
          <a:bodyPr/>
          <a:lstStyle/>
          <a:p>
            <a:r>
              <a:rPr lang="en-US" dirty="0"/>
              <a:t>Core Layers</a:t>
            </a:r>
          </a:p>
        </p:txBody>
      </p:sp>
      <p:pic>
        <p:nvPicPr>
          <p:cNvPr id="4" name="Picture 3">
            <a:extLst>
              <a:ext uri="{FF2B5EF4-FFF2-40B4-BE49-F238E27FC236}">
                <a16:creationId xmlns:a16="http://schemas.microsoft.com/office/drawing/2014/main" id="{D0D85239-B59B-A346-9433-E5613C3DF198}"/>
              </a:ext>
            </a:extLst>
          </p:cNvPr>
          <p:cNvPicPr>
            <a:picLocks noChangeAspect="1"/>
          </p:cNvPicPr>
          <p:nvPr/>
        </p:nvPicPr>
        <p:blipFill>
          <a:blip r:embed="rId2"/>
          <a:stretch>
            <a:fillRect/>
          </a:stretch>
        </p:blipFill>
        <p:spPr>
          <a:xfrm>
            <a:off x="8106" y="444319"/>
            <a:ext cx="6661329" cy="4171950"/>
          </a:xfrm>
          <a:prstGeom prst="rect">
            <a:avLst/>
          </a:prstGeom>
        </p:spPr>
      </p:pic>
      <p:sp>
        <p:nvSpPr>
          <p:cNvPr id="5" name="Rectangle 4">
            <a:extLst>
              <a:ext uri="{FF2B5EF4-FFF2-40B4-BE49-F238E27FC236}">
                <a16:creationId xmlns:a16="http://schemas.microsoft.com/office/drawing/2014/main" id="{BDE8DE06-E7C2-A645-9262-0D458558E49C}"/>
              </a:ext>
            </a:extLst>
          </p:cNvPr>
          <p:cNvSpPr/>
          <p:nvPr/>
        </p:nvSpPr>
        <p:spPr>
          <a:xfrm>
            <a:off x="4876800" y="1428750"/>
            <a:ext cx="4114800" cy="762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171450" indent="-171450">
              <a:buFont typeface="Arial" panose="020B0604020202020204" pitchFamily="34" charset="0"/>
              <a:buChar char="•"/>
            </a:pPr>
            <a:r>
              <a:rPr lang="en-US" sz="1050" dirty="0">
                <a:solidFill>
                  <a:schemeClr val="tx1"/>
                </a:solidFill>
              </a:rPr>
              <a:t>Google Apps</a:t>
            </a:r>
          </a:p>
          <a:p>
            <a:pPr marL="171450" indent="-171450">
              <a:buFont typeface="Arial" panose="020B0604020202020204" pitchFamily="34" charset="0"/>
              <a:buChar char="•"/>
            </a:pPr>
            <a:r>
              <a:rPr lang="en-US" sz="1050" dirty="0">
                <a:solidFill>
                  <a:schemeClr val="tx1"/>
                </a:solidFill>
              </a:rPr>
              <a:t>Salesforce, Zendesk, ServiceNow, Concur, ... ...</a:t>
            </a:r>
          </a:p>
          <a:p>
            <a:pPr marL="171450" indent="-171450">
              <a:buFont typeface="Arial" panose="020B0604020202020204" pitchFamily="34" charset="0"/>
              <a:buChar char="•"/>
            </a:pPr>
            <a:r>
              <a:rPr lang="en-US" sz="1050" dirty="0">
                <a:solidFill>
                  <a:schemeClr val="tx1"/>
                </a:solidFill>
              </a:rPr>
              <a:t>Office 365, Trello</a:t>
            </a:r>
          </a:p>
          <a:p>
            <a:pPr marL="171450" indent="-171450">
              <a:buFont typeface="Arial" panose="020B0604020202020204" pitchFamily="34" charset="0"/>
              <a:buChar char="•"/>
            </a:pPr>
            <a:r>
              <a:rPr lang="en-US" sz="1050" dirty="0">
                <a:solidFill>
                  <a:schemeClr val="tx1"/>
                </a:solidFill>
              </a:rPr>
              <a:t>... ...</a:t>
            </a:r>
          </a:p>
        </p:txBody>
      </p:sp>
      <p:sp>
        <p:nvSpPr>
          <p:cNvPr id="6" name="Rectangle 5">
            <a:extLst>
              <a:ext uri="{FF2B5EF4-FFF2-40B4-BE49-F238E27FC236}">
                <a16:creationId xmlns:a16="http://schemas.microsoft.com/office/drawing/2014/main" id="{18237E4A-6716-C14D-AB84-9A36BF77898D}"/>
              </a:ext>
            </a:extLst>
          </p:cNvPr>
          <p:cNvSpPr/>
          <p:nvPr/>
        </p:nvSpPr>
        <p:spPr>
          <a:xfrm>
            <a:off x="4845996" y="2343150"/>
            <a:ext cx="4114800" cy="66842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285750" indent="-285750">
              <a:buFont typeface="Arial" panose="020B0604020202020204" pitchFamily="34" charset="0"/>
              <a:buChar char="•"/>
            </a:pPr>
            <a:r>
              <a:rPr lang="en-US" sz="1050" dirty="0">
                <a:solidFill>
                  <a:schemeClr val="tx1"/>
                </a:solidFill>
              </a:rPr>
              <a:t>Google App Engine, AWS Elastic Beanstalk, ...</a:t>
            </a:r>
          </a:p>
          <a:p>
            <a:pPr marL="285750" indent="-285750">
              <a:buFont typeface="Arial" panose="020B0604020202020204" pitchFamily="34" charset="0"/>
              <a:buChar char="•"/>
            </a:pPr>
            <a:r>
              <a:rPr lang="en-US" sz="1050" dirty="0">
                <a:solidFill>
                  <a:schemeClr val="tx1"/>
                </a:solidFill>
              </a:rPr>
              <a:t>AWS SQS, Azure Queuing Service, Google </a:t>
            </a:r>
            <a:r>
              <a:rPr lang="en-US" sz="1050" dirty="0" err="1">
                <a:solidFill>
                  <a:schemeClr val="tx1"/>
                </a:solidFill>
              </a:rPr>
              <a:t>PubSub</a:t>
            </a:r>
            <a:endParaRPr lang="en-US" sz="1050" dirty="0">
              <a:solidFill>
                <a:schemeClr val="tx1"/>
              </a:solidFill>
            </a:endParaRPr>
          </a:p>
          <a:p>
            <a:pPr marL="285750" indent="-285750">
              <a:buFont typeface="Arial" panose="020B0604020202020204" pitchFamily="34" charset="0"/>
              <a:buChar char="•"/>
            </a:pPr>
            <a:r>
              <a:rPr lang="en-US" sz="1050" dirty="0">
                <a:solidFill>
                  <a:schemeClr val="tx1"/>
                </a:solidFill>
              </a:rPr>
              <a:t>DynamoDB, Cosmos DB, ... ...</a:t>
            </a:r>
          </a:p>
          <a:p>
            <a:pPr marL="285750" indent="-285750">
              <a:buFont typeface="Arial" panose="020B0604020202020204" pitchFamily="34" charset="0"/>
              <a:buChar char="•"/>
            </a:pPr>
            <a:r>
              <a:rPr lang="en-US" sz="1050" dirty="0">
                <a:solidFill>
                  <a:schemeClr val="tx1"/>
                </a:solidFill>
              </a:rPr>
              <a:t>... ...</a:t>
            </a:r>
          </a:p>
          <a:p>
            <a:pPr marL="285750" indent="-285750">
              <a:buFont typeface="Arial" panose="020B0604020202020204" pitchFamily="34" charset="0"/>
              <a:buChar char="•"/>
            </a:pPr>
            <a:endParaRPr lang="en-US" sz="1050" dirty="0">
              <a:solidFill>
                <a:schemeClr val="tx1"/>
              </a:solidFill>
            </a:endParaRPr>
          </a:p>
        </p:txBody>
      </p:sp>
      <p:sp>
        <p:nvSpPr>
          <p:cNvPr id="7" name="Rectangle 6">
            <a:extLst>
              <a:ext uri="{FF2B5EF4-FFF2-40B4-BE49-F238E27FC236}">
                <a16:creationId xmlns:a16="http://schemas.microsoft.com/office/drawing/2014/main" id="{A54EC62F-ACC9-8143-A2CC-EA30C42586AD}"/>
              </a:ext>
            </a:extLst>
          </p:cNvPr>
          <p:cNvSpPr/>
          <p:nvPr/>
        </p:nvSpPr>
        <p:spPr>
          <a:xfrm>
            <a:off x="4953000" y="3063694"/>
            <a:ext cx="4114800" cy="56814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171450" indent="-171450">
              <a:buFont typeface="Arial" panose="020B0604020202020204" pitchFamily="34" charset="0"/>
              <a:buChar char="•"/>
            </a:pPr>
            <a:r>
              <a:rPr lang="en-US" sz="1000" dirty="0">
                <a:solidFill>
                  <a:schemeClr val="tx1"/>
                </a:solidFill>
              </a:rPr>
              <a:t>AWS EC2, Google Compute Engine, Azure VMs, ... ...</a:t>
            </a:r>
          </a:p>
          <a:p>
            <a:pPr marL="171450" indent="-171450">
              <a:buFont typeface="Arial" panose="020B0604020202020204" pitchFamily="34" charset="0"/>
              <a:buChar char="•"/>
            </a:pPr>
            <a:r>
              <a:rPr lang="en-US" sz="1000" dirty="0">
                <a:solidFill>
                  <a:schemeClr val="tx1"/>
                </a:solidFill>
              </a:rPr>
              <a:t>AWS Elastic Container Service, Azure Kubernetes, ... ...</a:t>
            </a:r>
          </a:p>
        </p:txBody>
      </p:sp>
      <p:sp>
        <p:nvSpPr>
          <p:cNvPr id="8" name="Rectangle 7">
            <a:extLst>
              <a:ext uri="{FF2B5EF4-FFF2-40B4-BE49-F238E27FC236}">
                <a16:creationId xmlns:a16="http://schemas.microsoft.com/office/drawing/2014/main" id="{5507C36C-86C7-4C42-990C-FA758A1D16EF}"/>
              </a:ext>
            </a:extLst>
          </p:cNvPr>
          <p:cNvSpPr/>
          <p:nvPr/>
        </p:nvSpPr>
        <p:spPr>
          <a:xfrm>
            <a:off x="4953000" y="3832406"/>
            <a:ext cx="4114800" cy="56814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E4D317D2-CF1B-394B-841E-A19555A7A470}"/>
              </a:ext>
            </a:extLst>
          </p:cNvPr>
          <p:cNvSpPr txBox="1"/>
          <p:nvPr/>
        </p:nvSpPr>
        <p:spPr>
          <a:xfrm>
            <a:off x="5181600" y="3832406"/>
            <a:ext cx="3118418" cy="646331"/>
          </a:xfrm>
          <a:prstGeom prst="rect">
            <a:avLst/>
          </a:prstGeom>
          <a:noFill/>
        </p:spPr>
        <p:txBody>
          <a:bodyPr wrap="none" rtlCol="0">
            <a:spAutoFit/>
          </a:bodyPr>
          <a:lstStyle/>
          <a:p>
            <a:pPr marL="171450" indent="-171450">
              <a:buFont typeface="Arial" panose="020B0604020202020204" pitchFamily="34" charset="0"/>
              <a:buChar char="•"/>
            </a:pPr>
            <a:r>
              <a:rPr lang="en-US" sz="1200" dirty="0"/>
              <a:t>IaaS is compute, storage, networking.</a:t>
            </a:r>
          </a:p>
          <a:p>
            <a:pPr marL="171450" indent="-171450">
              <a:buFont typeface="Arial" panose="020B0604020202020204" pitchFamily="34" charset="0"/>
              <a:buChar char="•"/>
            </a:pPr>
            <a:r>
              <a:rPr lang="en-US" sz="1200" dirty="0"/>
              <a:t>With an OS.</a:t>
            </a:r>
          </a:p>
          <a:p>
            <a:pPr marL="171450" indent="-171450">
              <a:buFont typeface="Arial" panose="020B0604020202020204" pitchFamily="34" charset="0"/>
              <a:buChar char="•"/>
            </a:pPr>
            <a:r>
              <a:rPr lang="en-US" sz="1200" dirty="0"/>
              <a:t>Delivered as a set of VMs and/or containers.</a:t>
            </a:r>
          </a:p>
        </p:txBody>
      </p:sp>
      <p:sp>
        <p:nvSpPr>
          <p:cNvPr id="10" name="TextBox 9">
            <a:extLst>
              <a:ext uri="{FF2B5EF4-FFF2-40B4-BE49-F238E27FC236}">
                <a16:creationId xmlns:a16="http://schemas.microsoft.com/office/drawing/2014/main" id="{3A6D8220-7F07-B340-B839-41E73E8140FC}"/>
              </a:ext>
            </a:extLst>
          </p:cNvPr>
          <p:cNvSpPr txBox="1"/>
          <p:nvPr/>
        </p:nvSpPr>
        <p:spPr>
          <a:xfrm>
            <a:off x="5299947" y="554170"/>
            <a:ext cx="3691653" cy="830997"/>
          </a:xfrm>
          <a:prstGeom prst="rect">
            <a:avLst/>
          </a:prstGeom>
          <a:noFill/>
        </p:spPr>
        <p:txBody>
          <a:bodyPr wrap="none" rtlCol="0">
            <a:spAutoFit/>
          </a:bodyPr>
          <a:lstStyle/>
          <a:p>
            <a:pPr algn="ctr"/>
            <a:r>
              <a:rPr lang="en-US" sz="2400" dirty="0">
                <a:solidFill>
                  <a:srgbClr val="FF0000"/>
                </a:solidFill>
              </a:rPr>
              <a:t>Our first cloud elements will</a:t>
            </a:r>
          </a:p>
          <a:p>
            <a:pPr algn="ctr"/>
            <a:r>
              <a:rPr lang="en-US" sz="2400" dirty="0">
                <a:solidFill>
                  <a:srgbClr val="FF0000"/>
                </a:solidFill>
              </a:rPr>
              <a:t>be IaaS (VMs).</a:t>
            </a:r>
          </a:p>
        </p:txBody>
      </p:sp>
    </p:spTree>
    <p:extLst>
      <p:ext uri="{BB962C8B-B14F-4D97-AF65-F5344CB8AC3E}">
        <p14:creationId xmlns:p14="http://schemas.microsoft.com/office/powerpoint/2010/main" val="1513066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9FF8734-2CB1-490A-4615-3248EE32BD8C}"/>
              </a:ext>
            </a:extLst>
          </p:cNvPr>
          <p:cNvSpPr>
            <a:spLocks noGrp="1"/>
          </p:cNvSpPr>
          <p:nvPr>
            <p:ph type="title"/>
          </p:nvPr>
        </p:nvSpPr>
        <p:spPr/>
        <p:txBody>
          <a:bodyPr/>
          <a:lstStyle/>
          <a:p>
            <a:r>
              <a:rPr lang="en-US" dirty="0"/>
              <a:t>Cloud Concepts – One Perspective</a:t>
            </a:r>
          </a:p>
        </p:txBody>
      </p:sp>
      <p:pic>
        <p:nvPicPr>
          <p:cNvPr id="4" name="Picture 3">
            <a:extLst>
              <a:ext uri="{FF2B5EF4-FFF2-40B4-BE49-F238E27FC236}">
                <a16:creationId xmlns:a16="http://schemas.microsoft.com/office/drawing/2014/main" id="{623AD378-16F7-D395-7035-138B244F9337}"/>
              </a:ext>
            </a:extLst>
          </p:cNvPr>
          <p:cNvPicPr>
            <a:picLocks noChangeAspect="1"/>
          </p:cNvPicPr>
          <p:nvPr/>
        </p:nvPicPr>
        <p:blipFill>
          <a:blip r:embed="rId2"/>
          <a:stretch>
            <a:fillRect/>
          </a:stretch>
        </p:blipFill>
        <p:spPr>
          <a:xfrm>
            <a:off x="838200" y="590550"/>
            <a:ext cx="6966052" cy="4095750"/>
          </a:xfrm>
          <a:prstGeom prst="rect">
            <a:avLst/>
          </a:prstGeom>
        </p:spPr>
      </p:pic>
      <p:sp>
        <p:nvSpPr>
          <p:cNvPr id="5" name="TextBox 4">
            <a:extLst>
              <a:ext uri="{FF2B5EF4-FFF2-40B4-BE49-F238E27FC236}">
                <a16:creationId xmlns:a16="http://schemas.microsoft.com/office/drawing/2014/main" id="{80D6BE0E-A285-4EDD-440C-F4868B1D79D7}"/>
              </a:ext>
            </a:extLst>
          </p:cNvPr>
          <p:cNvSpPr txBox="1"/>
          <p:nvPr/>
        </p:nvSpPr>
        <p:spPr>
          <a:xfrm>
            <a:off x="571500" y="971550"/>
            <a:ext cx="7499451" cy="276999"/>
          </a:xfrm>
          <a:prstGeom prst="rect">
            <a:avLst/>
          </a:prstGeom>
          <a:noFill/>
        </p:spPr>
        <p:txBody>
          <a:bodyPr wrap="square">
            <a:spAutoFit/>
          </a:bodyPr>
          <a:lstStyle/>
          <a:p>
            <a:r>
              <a:rPr lang="en-US" sz="1200" dirty="0"/>
              <a:t>http://</a:t>
            </a:r>
            <a:r>
              <a:rPr lang="en-US" sz="1200" dirty="0" err="1"/>
              <a:t>www.theenterprisearchitect.eu</a:t>
            </a:r>
            <a:r>
              <a:rPr lang="en-US" sz="1200" dirty="0"/>
              <a:t>/blog/2013/10/12/the-cloud-landscape-described-categorized-and-compared/</a:t>
            </a:r>
          </a:p>
        </p:txBody>
      </p:sp>
    </p:spTree>
    <p:extLst>
      <p:ext uri="{BB962C8B-B14F-4D97-AF65-F5344CB8AC3E}">
        <p14:creationId xmlns:p14="http://schemas.microsoft.com/office/powerpoint/2010/main" val="40692681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6E6CE573-D0F2-45AB-8F38-EDE042DECF80}"/>
              </a:ext>
            </a:extLst>
          </p:cNvPr>
          <p:cNvSpPr>
            <a:spLocks noGrp="1"/>
          </p:cNvSpPr>
          <p:nvPr>
            <p:ph idx="1"/>
          </p:nvPr>
        </p:nvSpPr>
        <p:spPr>
          <a:xfrm>
            <a:off x="152400" y="447494"/>
            <a:ext cx="4267200" cy="4257856"/>
          </a:xfrm>
        </p:spPr>
        <p:txBody>
          <a:bodyPr/>
          <a:lstStyle/>
          <a:p>
            <a:pPr>
              <a:spcBef>
                <a:spcPts val="0"/>
              </a:spcBef>
            </a:pPr>
            <a:r>
              <a:rPr lang="en-US" sz="1100" dirty="0"/>
              <a:t>Note: Cannot show all of the technology and  connections with creating spaghetti.</a:t>
            </a:r>
          </a:p>
          <a:p>
            <a:pPr>
              <a:spcBef>
                <a:spcPts val="0"/>
              </a:spcBef>
            </a:pPr>
            <a:r>
              <a:rPr lang="en-US" sz="1100" dirty="0"/>
              <a:t>Databases/Storage:</a:t>
            </a:r>
          </a:p>
          <a:p>
            <a:pPr lvl="1">
              <a:spcBef>
                <a:spcPts val="0"/>
              </a:spcBef>
            </a:pPr>
            <a:r>
              <a:rPr lang="en-US" sz="1050" dirty="0"/>
              <a:t>RDS</a:t>
            </a:r>
          </a:p>
          <a:p>
            <a:pPr lvl="1">
              <a:spcBef>
                <a:spcPts val="0"/>
              </a:spcBef>
            </a:pPr>
            <a:r>
              <a:rPr lang="en-US" sz="1050" dirty="0"/>
              <a:t>DynamoDB</a:t>
            </a:r>
          </a:p>
          <a:p>
            <a:pPr lvl="1">
              <a:spcBef>
                <a:spcPts val="0"/>
              </a:spcBef>
            </a:pPr>
            <a:r>
              <a:rPr lang="en-US" sz="1050" dirty="0"/>
              <a:t>MongoDB (or Document DB)</a:t>
            </a:r>
          </a:p>
          <a:p>
            <a:pPr lvl="1">
              <a:spcBef>
                <a:spcPts val="0"/>
              </a:spcBef>
            </a:pPr>
            <a:r>
              <a:rPr lang="en-US" sz="1050" dirty="0"/>
              <a:t>Neptune (or Neo4j)</a:t>
            </a:r>
          </a:p>
          <a:p>
            <a:pPr lvl="1">
              <a:spcBef>
                <a:spcPts val="0"/>
              </a:spcBef>
            </a:pPr>
            <a:r>
              <a:rPr lang="en-US" sz="1050" dirty="0"/>
              <a:t>S3</a:t>
            </a:r>
          </a:p>
          <a:p>
            <a:pPr>
              <a:spcBef>
                <a:spcPts val="0"/>
              </a:spcBef>
            </a:pPr>
            <a:r>
              <a:rPr lang="en-US" sz="1100" dirty="0"/>
              <a:t>Networking/Communication:</a:t>
            </a:r>
          </a:p>
          <a:p>
            <a:pPr lvl="1">
              <a:spcBef>
                <a:spcPts val="0"/>
              </a:spcBef>
            </a:pPr>
            <a:r>
              <a:rPr lang="en-US" sz="1050" dirty="0"/>
              <a:t>Route 53 (DNS)</a:t>
            </a:r>
          </a:p>
          <a:p>
            <a:pPr lvl="1">
              <a:spcBef>
                <a:spcPts val="0"/>
              </a:spcBef>
            </a:pPr>
            <a:r>
              <a:rPr lang="en-US" sz="1050" dirty="0"/>
              <a:t>Certificate Management</a:t>
            </a:r>
          </a:p>
          <a:p>
            <a:pPr lvl="1">
              <a:spcBef>
                <a:spcPts val="0"/>
              </a:spcBef>
            </a:pPr>
            <a:r>
              <a:rPr lang="en-US" sz="1050" dirty="0"/>
              <a:t>CloudFront</a:t>
            </a:r>
          </a:p>
          <a:p>
            <a:pPr lvl="1">
              <a:spcBef>
                <a:spcPts val="0"/>
              </a:spcBef>
            </a:pPr>
            <a:r>
              <a:rPr lang="en-US" sz="1050" dirty="0"/>
              <a:t>VPC</a:t>
            </a:r>
          </a:p>
          <a:p>
            <a:pPr lvl="1">
              <a:spcBef>
                <a:spcPts val="0"/>
              </a:spcBef>
            </a:pPr>
            <a:r>
              <a:rPr lang="en-US" sz="1050" dirty="0"/>
              <a:t>API Gateway</a:t>
            </a:r>
          </a:p>
          <a:p>
            <a:pPr>
              <a:spcBef>
                <a:spcPts val="0"/>
              </a:spcBef>
            </a:pPr>
            <a:r>
              <a:rPr lang="en-US" sz="1100" dirty="0"/>
              <a:t>Compute:</a:t>
            </a:r>
          </a:p>
          <a:p>
            <a:pPr lvl="1">
              <a:spcBef>
                <a:spcPts val="0"/>
              </a:spcBef>
            </a:pPr>
            <a:r>
              <a:rPr lang="en-US" sz="1050" dirty="0"/>
              <a:t>EC2</a:t>
            </a:r>
          </a:p>
          <a:p>
            <a:pPr lvl="1">
              <a:spcBef>
                <a:spcPts val="0"/>
              </a:spcBef>
            </a:pPr>
            <a:r>
              <a:rPr lang="en-US" sz="1050" dirty="0"/>
              <a:t>Elastic Beanstalk</a:t>
            </a:r>
          </a:p>
          <a:p>
            <a:pPr lvl="1">
              <a:spcBef>
                <a:spcPts val="0"/>
              </a:spcBef>
            </a:pPr>
            <a:r>
              <a:rPr lang="en-US" sz="1050" dirty="0"/>
              <a:t>Elastic Container Service (or Docker)</a:t>
            </a:r>
          </a:p>
          <a:p>
            <a:pPr lvl="1">
              <a:spcBef>
                <a:spcPts val="0"/>
              </a:spcBef>
            </a:pPr>
            <a:r>
              <a:rPr lang="en-US" sz="1050" dirty="0"/>
              <a:t>Lambda Functions</a:t>
            </a:r>
          </a:p>
          <a:p>
            <a:pPr>
              <a:spcBef>
                <a:spcPts val="0"/>
              </a:spcBef>
            </a:pPr>
            <a:r>
              <a:rPr lang="en-US" sz="1100" dirty="0"/>
              <a:t>Integration/collaboration:</a:t>
            </a:r>
          </a:p>
          <a:p>
            <a:pPr lvl="1">
              <a:spcBef>
                <a:spcPts val="0"/>
              </a:spcBef>
            </a:pPr>
            <a:r>
              <a:rPr lang="en-US" sz="900" dirty="0"/>
              <a:t>SNS, SQS</a:t>
            </a:r>
          </a:p>
          <a:p>
            <a:pPr lvl="1">
              <a:spcBef>
                <a:spcPts val="0"/>
              </a:spcBef>
            </a:pPr>
            <a:r>
              <a:rPr lang="en-US" sz="900" dirty="0"/>
              <a:t>Email</a:t>
            </a:r>
          </a:p>
          <a:p>
            <a:pPr lvl="1">
              <a:spcBef>
                <a:spcPts val="0"/>
              </a:spcBef>
            </a:pPr>
            <a:r>
              <a:rPr lang="en-US" sz="900" dirty="0"/>
              <a:t>Slack</a:t>
            </a:r>
          </a:p>
          <a:p>
            <a:pPr>
              <a:spcBef>
                <a:spcPts val="0"/>
              </a:spcBef>
            </a:pPr>
            <a:r>
              <a:rPr lang="en-US" sz="1100" dirty="0"/>
              <a:t>Continuous Integration/Continuous Deployment:</a:t>
            </a:r>
          </a:p>
          <a:p>
            <a:pPr lvl="1">
              <a:spcBef>
                <a:spcPts val="0"/>
              </a:spcBef>
            </a:pPr>
            <a:r>
              <a:rPr lang="en-US" sz="900" dirty="0"/>
              <a:t>Code Commit, Code Pipeline</a:t>
            </a:r>
          </a:p>
          <a:p>
            <a:pPr lvl="1">
              <a:spcBef>
                <a:spcPts val="0"/>
              </a:spcBef>
            </a:pPr>
            <a:r>
              <a:rPr lang="en-US" sz="900" dirty="0"/>
              <a:t>Or GitHub and actions</a:t>
            </a:r>
          </a:p>
          <a:p>
            <a:pPr>
              <a:spcBef>
                <a:spcPts val="0"/>
              </a:spcBef>
            </a:pPr>
            <a:endParaRPr lang="en-US" sz="1100" dirty="0"/>
          </a:p>
        </p:txBody>
      </p:sp>
      <p:sp>
        <p:nvSpPr>
          <p:cNvPr id="3" name="Title 2">
            <a:extLst>
              <a:ext uri="{FF2B5EF4-FFF2-40B4-BE49-F238E27FC236}">
                <a16:creationId xmlns:a16="http://schemas.microsoft.com/office/drawing/2014/main" id="{E74FC661-1D9F-47BA-937B-9F5DD6B46130}"/>
              </a:ext>
            </a:extLst>
          </p:cNvPr>
          <p:cNvSpPr>
            <a:spLocks noGrp="1"/>
          </p:cNvSpPr>
          <p:nvPr>
            <p:ph type="title"/>
          </p:nvPr>
        </p:nvSpPr>
        <p:spPr/>
        <p:txBody>
          <a:bodyPr/>
          <a:lstStyle/>
          <a:p>
            <a:r>
              <a:rPr lang="en-US" dirty="0"/>
              <a:t>Motivating Sample Application (Topology)</a:t>
            </a:r>
          </a:p>
        </p:txBody>
      </p:sp>
      <p:pic>
        <p:nvPicPr>
          <p:cNvPr id="5" name="Picture 4">
            <a:extLst>
              <a:ext uri="{FF2B5EF4-FFF2-40B4-BE49-F238E27FC236}">
                <a16:creationId xmlns:a16="http://schemas.microsoft.com/office/drawing/2014/main" id="{793E4E5F-356D-4F49-9A33-A597FB0568A3}"/>
              </a:ext>
            </a:extLst>
          </p:cNvPr>
          <p:cNvPicPr>
            <a:picLocks noChangeAspect="1"/>
          </p:cNvPicPr>
          <p:nvPr/>
        </p:nvPicPr>
        <p:blipFill>
          <a:blip r:embed="rId2"/>
          <a:stretch>
            <a:fillRect/>
          </a:stretch>
        </p:blipFill>
        <p:spPr>
          <a:xfrm>
            <a:off x="4505884" y="561975"/>
            <a:ext cx="4439750" cy="4019550"/>
          </a:xfrm>
          <a:prstGeom prst="rect">
            <a:avLst/>
          </a:prstGeom>
        </p:spPr>
      </p:pic>
    </p:spTree>
    <p:extLst>
      <p:ext uri="{BB962C8B-B14F-4D97-AF65-F5344CB8AC3E}">
        <p14:creationId xmlns:p14="http://schemas.microsoft.com/office/powerpoint/2010/main" val="6349764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Microservices</a:t>
            </a:r>
          </a:p>
        </p:txBody>
      </p:sp>
      <p:sp>
        <p:nvSpPr>
          <p:cNvPr id="10" name="TextBox 11">
            <a:extLst>
              <a:ext uri="{FF2B5EF4-FFF2-40B4-BE49-F238E27FC236}">
                <a16:creationId xmlns:a16="http://schemas.microsoft.com/office/drawing/2014/main" id="{F18F97BA-1FBA-5E40-A607-87B574781757}"/>
              </a:ext>
            </a:extLst>
          </p:cNvPr>
          <p:cNvSpPr txBox="1">
            <a:spLocks noChangeArrowheads="1"/>
          </p:cNvSpPr>
          <p:nvPr/>
        </p:nvSpPr>
        <p:spPr bwMode="auto">
          <a:xfrm>
            <a:off x="0" y="4718692"/>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16</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E6156 – Topics in SW Engineering: Cloud Computing: </a:t>
            </a:r>
            <a:r>
              <a:rPr lang="en-US" altLang="en-US" sz="1050" i="1" dirty="0">
                <a:solidFill>
                  <a:schemeClr val="bg1"/>
                </a:solidFill>
              </a:rPr>
              <a:t>Lecture 1 – Introduction, Course Overview, Concepts</a:t>
            </a:r>
            <a:br>
              <a:rPr lang="en-US" altLang="en-US" sz="1050" i="1" baseline="0" dirty="0">
                <a:solidFill>
                  <a:schemeClr val="bg1"/>
                </a:solidFill>
              </a:rPr>
            </a:br>
            <a:r>
              <a:rPr lang="de-DE" altLang="en-US" sz="900" i="1" dirty="0">
                <a:solidFill>
                  <a:schemeClr val="bg1"/>
                </a:solidFill>
              </a:rPr>
              <a:t>© Donald F. Ferguson, 2022</a:t>
            </a:r>
            <a:endParaRPr lang="en-US" altLang="en-US" sz="900" i="1" dirty="0">
              <a:solidFill>
                <a:schemeClr val="bg1"/>
              </a:solidFill>
            </a:endParaRPr>
          </a:p>
        </p:txBody>
      </p:sp>
    </p:spTree>
    <p:extLst>
      <p:ext uri="{BB962C8B-B14F-4D97-AF65-F5344CB8AC3E}">
        <p14:creationId xmlns:p14="http://schemas.microsoft.com/office/powerpoint/2010/main" val="37345746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58BBBD4-0248-1A7E-9BAD-46D6C2BF2C8F}"/>
              </a:ext>
            </a:extLst>
          </p:cNvPr>
          <p:cNvSpPr>
            <a:spLocks noGrp="1"/>
          </p:cNvSpPr>
          <p:nvPr>
            <p:ph type="title"/>
          </p:nvPr>
        </p:nvSpPr>
        <p:spPr/>
        <p:txBody>
          <a:bodyPr/>
          <a:lstStyle/>
          <a:p>
            <a:r>
              <a:rPr lang="en-US" dirty="0"/>
              <a:t>Microservices </a:t>
            </a:r>
            <a:r>
              <a:rPr lang="en-US" sz="2000" dirty="0"/>
              <a:t>(https://</a:t>
            </a:r>
            <a:r>
              <a:rPr lang="en-US" sz="2000" dirty="0" err="1"/>
              <a:t>microservices.io</a:t>
            </a:r>
            <a:r>
              <a:rPr lang="en-US" sz="2000" dirty="0"/>
              <a:t>/</a:t>
            </a:r>
            <a:r>
              <a:rPr lang="en-US" sz="2000" dirty="0" err="1"/>
              <a:t>index.html</a:t>
            </a:r>
            <a:r>
              <a:rPr lang="en-US" sz="2000" dirty="0"/>
              <a:t>)</a:t>
            </a:r>
            <a:endParaRPr lang="en-US" dirty="0"/>
          </a:p>
        </p:txBody>
      </p:sp>
      <p:pic>
        <p:nvPicPr>
          <p:cNvPr id="8" name="Picture 7">
            <a:extLst>
              <a:ext uri="{FF2B5EF4-FFF2-40B4-BE49-F238E27FC236}">
                <a16:creationId xmlns:a16="http://schemas.microsoft.com/office/drawing/2014/main" id="{10A18FB7-D82A-4BF8-CBD9-A766C86050B8}"/>
              </a:ext>
            </a:extLst>
          </p:cNvPr>
          <p:cNvPicPr>
            <a:picLocks noChangeAspect="1"/>
          </p:cNvPicPr>
          <p:nvPr/>
        </p:nvPicPr>
        <p:blipFill>
          <a:blip r:embed="rId2"/>
          <a:stretch>
            <a:fillRect/>
          </a:stretch>
        </p:blipFill>
        <p:spPr>
          <a:xfrm>
            <a:off x="5257800" y="2571750"/>
            <a:ext cx="3138388" cy="2035563"/>
          </a:xfrm>
          <a:prstGeom prst="rect">
            <a:avLst/>
          </a:prstGeom>
        </p:spPr>
      </p:pic>
      <p:pic>
        <p:nvPicPr>
          <p:cNvPr id="9" name="Picture 8">
            <a:extLst>
              <a:ext uri="{FF2B5EF4-FFF2-40B4-BE49-F238E27FC236}">
                <a16:creationId xmlns:a16="http://schemas.microsoft.com/office/drawing/2014/main" id="{9D45C3B2-540F-3F96-7461-017B645C6D55}"/>
              </a:ext>
            </a:extLst>
          </p:cNvPr>
          <p:cNvPicPr>
            <a:picLocks noChangeAspect="1"/>
          </p:cNvPicPr>
          <p:nvPr/>
        </p:nvPicPr>
        <p:blipFill>
          <a:blip r:embed="rId3"/>
          <a:stretch>
            <a:fillRect/>
          </a:stretch>
        </p:blipFill>
        <p:spPr>
          <a:xfrm>
            <a:off x="135399" y="472301"/>
            <a:ext cx="5060950" cy="1859704"/>
          </a:xfrm>
          <a:prstGeom prst="rect">
            <a:avLst/>
          </a:prstGeom>
        </p:spPr>
      </p:pic>
      <p:pic>
        <p:nvPicPr>
          <p:cNvPr id="10" name="Picture 9">
            <a:extLst>
              <a:ext uri="{FF2B5EF4-FFF2-40B4-BE49-F238E27FC236}">
                <a16:creationId xmlns:a16="http://schemas.microsoft.com/office/drawing/2014/main" id="{AB883DDA-1087-AD1F-6BEA-6EB1ABDFF9FB}"/>
              </a:ext>
            </a:extLst>
          </p:cNvPr>
          <p:cNvPicPr>
            <a:picLocks noChangeAspect="1"/>
          </p:cNvPicPr>
          <p:nvPr/>
        </p:nvPicPr>
        <p:blipFill>
          <a:blip r:embed="rId4"/>
          <a:stretch>
            <a:fillRect/>
          </a:stretch>
        </p:blipFill>
        <p:spPr>
          <a:xfrm>
            <a:off x="172570" y="2448838"/>
            <a:ext cx="3869125" cy="2035564"/>
          </a:xfrm>
          <a:prstGeom prst="rect">
            <a:avLst/>
          </a:prstGeom>
        </p:spPr>
      </p:pic>
      <p:sp>
        <p:nvSpPr>
          <p:cNvPr id="11" name="TextBox 10">
            <a:extLst>
              <a:ext uri="{FF2B5EF4-FFF2-40B4-BE49-F238E27FC236}">
                <a16:creationId xmlns:a16="http://schemas.microsoft.com/office/drawing/2014/main" id="{5AA2A6F4-01E4-C76A-B6B9-11E620B16BBE}"/>
              </a:ext>
            </a:extLst>
          </p:cNvPr>
          <p:cNvSpPr txBox="1"/>
          <p:nvPr/>
        </p:nvSpPr>
        <p:spPr>
          <a:xfrm>
            <a:off x="228600" y="3790950"/>
            <a:ext cx="1217128" cy="584775"/>
          </a:xfrm>
          <a:prstGeom prst="rect">
            <a:avLst/>
          </a:prstGeom>
          <a:noFill/>
        </p:spPr>
        <p:txBody>
          <a:bodyPr wrap="none" rtlCol="0">
            <a:spAutoFit/>
          </a:bodyPr>
          <a:lstStyle/>
          <a:p>
            <a:pPr algn="ctr"/>
            <a:r>
              <a:rPr lang="en-US" sz="1600" dirty="0"/>
              <a:t>Monolithic</a:t>
            </a:r>
            <a:br>
              <a:rPr lang="en-US" sz="1600" dirty="0"/>
            </a:br>
            <a:r>
              <a:rPr lang="en-US" sz="1600" dirty="0"/>
              <a:t>Architecture</a:t>
            </a:r>
          </a:p>
        </p:txBody>
      </p:sp>
      <p:sp>
        <p:nvSpPr>
          <p:cNvPr id="12" name="TextBox 11">
            <a:extLst>
              <a:ext uri="{FF2B5EF4-FFF2-40B4-BE49-F238E27FC236}">
                <a16:creationId xmlns:a16="http://schemas.microsoft.com/office/drawing/2014/main" id="{E75D3B0E-816A-5D52-E3BF-80DC4FBBF112}"/>
              </a:ext>
            </a:extLst>
          </p:cNvPr>
          <p:cNvSpPr txBox="1"/>
          <p:nvPr/>
        </p:nvSpPr>
        <p:spPr>
          <a:xfrm>
            <a:off x="6159086" y="1986975"/>
            <a:ext cx="1335815" cy="584775"/>
          </a:xfrm>
          <a:prstGeom prst="rect">
            <a:avLst/>
          </a:prstGeom>
          <a:noFill/>
        </p:spPr>
        <p:txBody>
          <a:bodyPr wrap="none" rtlCol="0">
            <a:spAutoFit/>
          </a:bodyPr>
          <a:lstStyle/>
          <a:p>
            <a:pPr algn="ctr"/>
            <a:r>
              <a:rPr lang="en-US" sz="1600" dirty="0"/>
              <a:t>Microservices</a:t>
            </a:r>
            <a:br>
              <a:rPr lang="en-US" sz="1600" dirty="0"/>
            </a:br>
            <a:r>
              <a:rPr lang="en-US" sz="1600" dirty="0"/>
              <a:t>Architecture</a:t>
            </a:r>
          </a:p>
        </p:txBody>
      </p:sp>
    </p:spTree>
    <p:extLst>
      <p:ext uri="{BB962C8B-B14F-4D97-AF65-F5344CB8AC3E}">
        <p14:creationId xmlns:p14="http://schemas.microsoft.com/office/powerpoint/2010/main" val="28676331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4FDF888-5C7F-A340-5C6C-AF2BB19A91AB}"/>
              </a:ext>
            </a:extLst>
          </p:cNvPr>
          <p:cNvSpPr>
            <a:spLocks noGrp="1"/>
          </p:cNvSpPr>
          <p:nvPr>
            <p:ph type="title"/>
          </p:nvPr>
        </p:nvSpPr>
        <p:spPr/>
        <p:txBody>
          <a:bodyPr/>
          <a:lstStyle/>
          <a:p>
            <a:r>
              <a:rPr lang="en-US" sz="2800" dirty="0"/>
              <a:t>Microservice Characteristics</a:t>
            </a:r>
            <a:r>
              <a:rPr lang="en-US" sz="900" dirty="0"/>
              <a:t> 		(https://</a:t>
            </a:r>
            <a:r>
              <a:rPr lang="en-US" sz="900" dirty="0" err="1"/>
              <a:t>dzone.com</a:t>
            </a:r>
            <a:r>
              <a:rPr lang="en-US" sz="900" dirty="0"/>
              <a:t>/articles/what-is-microservices-an-introduction-to-</a:t>
            </a:r>
            <a:r>
              <a:rPr lang="en-US" sz="900" dirty="0" err="1"/>
              <a:t>microserv</a:t>
            </a:r>
            <a:r>
              <a:rPr lang="en-US" sz="900" dirty="0"/>
              <a:t>)</a:t>
            </a:r>
          </a:p>
        </p:txBody>
      </p:sp>
      <p:pic>
        <p:nvPicPr>
          <p:cNvPr id="1026" name="Picture 2">
            <a:extLst>
              <a:ext uri="{FF2B5EF4-FFF2-40B4-BE49-F238E27FC236}">
                <a16:creationId xmlns:a16="http://schemas.microsoft.com/office/drawing/2014/main" id="{F8701405-8835-B42C-41F2-541779F247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381" y="1352550"/>
            <a:ext cx="4417563" cy="217963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A44ACBA2-0367-7252-5D40-406D03F90592}"/>
              </a:ext>
            </a:extLst>
          </p:cNvPr>
          <p:cNvPicPr>
            <a:picLocks noChangeAspect="1"/>
          </p:cNvPicPr>
          <p:nvPr/>
        </p:nvPicPr>
        <p:blipFill>
          <a:blip r:embed="rId3"/>
          <a:stretch>
            <a:fillRect/>
          </a:stretch>
        </p:blipFill>
        <p:spPr>
          <a:xfrm>
            <a:off x="4589754" y="1200150"/>
            <a:ext cx="4249445" cy="3048000"/>
          </a:xfrm>
          <a:prstGeom prst="rect">
            <a:avLst/>
          </a:prstGeom>
        </p:spPr>
      </p:pic>
      <p:sp>
        <p:nvSpPr>
          <p:cNvPr id="5" name="TextBox 4">
            <a:extLst>
              <a:ext uri="{FF2B5EF4-FFF2-40B4-BE49-F238E27FC236}">
                <a16:creationId xmlns:a16="http://schemas.microsoft.com/office/drawing/2014/main" id="{1320D6B7-28DA-ECAA-C1D0-343014A8E534}"/>
              </a:ext>
            </a:extLst>
          </p:cNvPr>
          <p:cNvSpPr txBox="1"/>
          <p:nvPr/>
        </p:nvSpPr>
        <p:spPr>
          <a:xfrm>
            <a:off x="5181600" y="901921"/>
            <a:ext cx="2808589" cy="369332"/>
          </a:xfrm>
          <a:prstGeom prst="rect">
            <a:avLst/>
          </a:prstGeom>
          <a:noFill/>
        </p:spPr>
        <p:txBody>
          <a:bodyPr wrap="none" rtlCol="0">
            <a:spAutoFit/>
          </a:bodyPr>
          <a:lstStyle/>
          <a:p>
            <a:r>
              <a:rPr lang="en-US" dirty="0"/>
              <a:t>Microservice Characteristics</a:t>
            </a:r>
          </a:p>
        </p:txBody>
      </p:sp>
    </p:spTree>
    <p:extLst>
      <p:ext uri="{BB962C8B-B14F-4D97-AF65-F5344CB8AC3E}">
        <p14:creationId xmlns:p14="http://schemas.microsoft.com/office/powerpoint/2010/main" val="31219926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45AA356-E623-0A50-5B3F-494F57835BB1}"/>
              </a:ext>
            </a:extLst>
          </p:cNvPr>
          <p:cNvSpPr>
            <a:spLocks noGrp="1"/>
          </p:cNvSpPr>
          <p:nvPr>
            <p:ph idx="1"/>
          </p:nvPr>
        </p:nvSpPr>
        <p:spPr/>
        <p:txBody>
          <a:bodyPr/>
          <a:lstStyle/>
          <a:p>
            <a:r>
              <a:rPr lang="en-US" sz="1800" dirty="0"/>
              <a:t>“In software engineering, a software design pattern is a general, reusable solution to a commonly occurring problem within a given context in software design. It is not a finished design that can be transformed directly into source or machine code. Rather, it is a description or template for how to solve a problem that can be used in many different situations. Design patterns are formalized best practices that the programmer can use to solve common problems when designing an application or system.” (</a:t>
            </a:r>
            <a:r>
              <a:rPr lang="en-US" sz="1800" dirty="0">
                <a:hlinkClick r:id="rId2"/>
              </a:rPr>
              <a:t>https://en.wikipedia.org/wiki/Software_design_pattern</a:t>
            </a:r>
            <a:r>
              <a:rPr lang="en-US" sz="1800" dirty="0"/>
              <a:t>)</a:t>
            </a:r>
          </a:p>
          <a:p>
            <a:endParaRPr lang="en-US" sz="1800" dirty="0"/>
          </a:p>
          <a:p>
            <a:r>
              <a:rPr lang="en-US" sz="1800" dirty="0"/>
              <a:t>We will cover design patterns in several aspects:</a:t>
            </a:r>
          </a:p>
          <a:p>
            <a:pPr lvl="1"/>
            <a:r>
              <a:rPr lang="en-US" sz="1600" dirty="0"/>
              <a:t>SW patterns for building code “in microservices.” How do you write the code?</a:t>
            </a:r>
          </a:p>
          <a:p>
            <a:pPr lvl="1"/>
            <a:r>
              <a:rPr lang="en-US" sz="1600" dirty="0"/>
              <a:t>Architecture patterns for microservices and composition into complex solutions.</a:t>
            </a:r>
          </a:p>
          <a:p>
            <a:pPr lvl="1"/>
            <a:r>
              <a:rPr lang="en-US" sz="1600" dirty="0"/>
              <a:t>Cloud architecture patterns: how do you solve problems with cloud technology.</a:t>
            </a:r>
          </a:p>
        </p:txBody>
      </p:sp>
      <p:sp>
        <p:nvSpPr>
          <p:cNvPr id="3" name="Title 2">
            <a:extLst>
              <a:ext uri="{FF2B5EF4-FFF2-40B4-BE49-F238E27FC236}">
                <a16:creationId xmlns:a16="http://schemas.microsoft.com/office/drawing/2014/main" id="{E03F29B7-78F7-A7DB-55E0-E2CCBC9B0A6F}"/>
              </a:ext>
            </a:extLst>
          </p:cNvPr>
          <p:cNvSpPr>
            <a:spLocks noGrp="1"/>
          </p:cNvSpPr>
          <p:nvPr>
            <p:ph type="title"/>
          </p:nvPr>
        </p:nvSpPr>
        <p:spPr/>
        <p:txBody>
          <a:bodyPr/>
          <a:lstStyle/>
          <a:p>
            <a:r>
              <a:rPr lang="en-US" dirty="0"/>
              <a:t>Design Patterns</a:t>
            </a:r>
          </a:p>
        </p:txBody>
      </p:sp>
    </p:spTree>
    <p:extLst>
      <p:ext uri="{BB962C8B-B14F-4D97-AF65-F5344CB8AC3E}">
        <p14:creationId xmlns:p14="http://schemas.microsoft.com/office/powerpoint/2010/main" val="42549172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97451"/>
            <a:ext cx="9144000" cy="5940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3600" i="1" dirty="0">
                <a:solidFill>
                  <a:schemeClr val="bg1"/>
                </a:solidFill>
              </a:rPr>
              <a:t>E6156 – Topics in SW Engineering:</a:t>
            </a:r>
          </a:p>
          <a:p>
            <a:pPr algn="ctr"/>
            <a:r>
              <a:rPr lang="en-US" altLang="en-US" sz="3600" i="1" dirty="0">
                <a:solidFill>
                  <a:schemeClr val="bg1"/>
                </a:solidFill>
              </a:rPr>
              <a:t>Cloud Computing</a:t>
            </a:r>
          </a:p>
          <a:p>
            <a:pPr algn="ctr"/>
            <a:endParaRPr lang="en-US" altLang="en-US" sz="3600" i="1" dirty="0">
              <a:solidFill>
                <a:schemeClr val="bg1"/>
              </a:solidFill>
            </a:endParaRPr>
          </a:p>
          <a:p>
            <a:pPr algn="ctr"/>
            <a:r>
              <a:rPr lang="en-US" altLang="en-US" sz="3600" i="1" dirty="0">
                <a:solidFill>
                  <a:srgbClr val="FFFF00"/>
                </a:solidFill>
              </a:rPr>
              <a:t>Faculty do not manage waitlists</a:t>
            </a:r>
            <a:br>
              <a:rPr lang="en-US" altLang="en-US" sz="3600" i="1" dirty="0">
                <a:solidFill>
                  <a:srgbClr val="FFFF00"/>
                </a:solidFill>
              </a:rPr>
            </a:br>
            <a:r>
              <a:rPr lang="en-US" altLang="en-US" sz="3600" i="1" dirty="0">
                <a:solidFill>
                  <a:srgbClr val="FFFF00"/>
                </a:solidFill>
              </a:rPr>
              <a:t>for some courses, including W4111.</a:t>
            </a:r>
          </a:p>
          <a:p>
            <a:pPr algn="ctr"/>
            <a:r>
              <a:rPr lang="en-US" altLang="en-US" sz="3600" i="1" dirty="0">
                <a:solidFill>
                  <a:srgbClr val="FFFF00"/>
                </a:solidFill>
              </a:rPr>
              <a:t>The academic admin staff in the</a:t>
            </a:r>
            <a:br>
              <a:rPr lang="en-US" altLang="en-US" sz="3600" i="1" dirty="0">
                <a:solidFill>
                  <a:srgbClr val="FFFF00"/>
                </a:solidFill>
              </a:rPr>
            </a:br>
            <a:r>
              <a:rPr lang="en-US" altLang="en-US" sz="3600" i="1" dirty="0">
                <a:solidFill>
                  <a:srgbClr val="FFFF00"/>
                </a:solidFill>
              </a:rPr>
              <a:t>CS Department manages the waitlist,</a:t>
            </a:r>
            <a:br>
              <a:rPr lang="en-US" altLang="en-US" sz="3600" i="1" dirty="0">
                <a:solidFill>
                  <a:srgbClr val="FFFF00"/>
                </a:solidFill>
              </a:rPr>
            </a:br>
            <a:r>
              <a:rPr lang="en-US" altLang="en-US" sz="3600" i="1" dirty="0">
                <a:solidFill>
                  <a:srgbClr val="FFFF00"/>
                </a:solidFill>
              </a:rPr>
              <a:t>priorities and enrollment.</a:t>
            </a:r>
            <a:endParaRPr lang="en-US" altLang="en-US" sz="3600" dirty="0">
              <a:solidFill>
                <a:srgbClr val="FFFF00"/>
              </a:solidFill>
            </a:endParaRPr>
          </a:p>
          <a:p>
            <a:pPr algn="ctr"/>
            <a:endParaRPr lang="en-US" altLang="en-US" sz="3600" i="1" dirty="0">
              <a:solidFill>
                <a:schemeClr val="bg1"/>
              </a:solidFill>
            </a:endParaRPr>
          </a:p>
          <a:p>
            <a:pPr algn="ctr"/>
            <a:endParaRPr lang="en-US" altLang="en-US" sz="3600" i="1" dirty="0">
              <a:solidFill>
                <a:schemeClr val="bg1"/>
              </a:solidFill>
            </a:endParaRPr>
          </a:p>
          <a:p>
            <a:pPr algn="ctr"/>
            <a:endParaRPr lang="en-US" altLang="en-US" sz="2000" i="1" dirty="0">
              <a:solidFill>
                <a:schemeClr val="bg1"/>
              </a:solidFill>
            </a:endParaRPr>
          </a:p>
        </p:txBody>
      </p:sp>
      <p:sp>
        <p:nvSpPr>
          <p:cNvPr id="8" name="TextBox 9"/>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2</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E6156 - Topics in SW Engineering: Cloud Computing (F22)			© Donald F. Ferguson, 2022</a:t>
            </a:r>
            <a:endParaRPr lang="en-US" altLang="en-US" sz="800" i="1" dirty="0">
              <a:solidFill>
                <a:schemeClr val="bg1"/>
              </a:solidFill>
            </a:endParaRPr>
          </a:p>
        </p:txBody>
      </p:sp>
    </p:spTree>
    <p:extLst>
      <p:ext uri="{BB962C8B-B14F-4D97-AF65-F5344CB8AC3E}">
        <p14:creationId xmlns:p14="http://schemas.microsoft.com/office/powerpoint/2010/main" val="36499756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00B28D6-68BD-07C3-BAFE-8750715386D4}"/>
              </a:ext>
            </a:extLst>
          </p:cNvPr>
          <p:cNvSpPr>
            <a:spLocks noGrp="1"/>
          </p:cNvSpPr>
          <p:nvPr>
            <p:ph type="title"/>
          </p:nvPr>
        </p:nvSpPr>
        <p:spPr/>
        <p:txBody>
          <a:bodyPr/>
          <a:lstStyle/>
          <a:p>
            <a:r>
              <a:rPr lang="en-US" dirty="0"/>
              <a:t>Microservice Pattern Language (One Perspective)</a:t>
            </a:r>
          </a:p>
        </p:txBody>
      </p:sp>
      <p:pic>
        <p:nvPicPr>
          <p:cNvPr id="3074" name="Picture 2">
            <a:extLst>
              <a:ext uri="{FF2B5EF4-FFF2-40B4-BE49-F238E27FC236}">
                <a16:creationId xmlns:a16="http://schemas.microsoft.com/office/drawing/2014/main" id="{C8B0021C-3AE8-8224-65F7-B194B2406E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0200" y="638175"/>
            <a:ext cx="4971197" cy="386715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50FD5136-E962-A1A6-F8CA-E3747993D085}"/>
              </a:ext>
            </a:extLst>
          </p:cNvPr>
          <p:cNvSpPr txBox="1"/>
          <p:nvPr/>
        </p:nvSpPr>
        <p:spPr>
          <a:xfrm>
            <a:off x="2895600" y="4438389"/>
            <a:ext cx="4615890" cy="276999"/>
          </a:xfrm>
          <a:prstGeom prst="rect">
            <a:avLst/>
          </a:prstGeom>
          <a:noFill/>
        </p:spPr>
        <p:txBody>
          <a:bodyPr wrap="square">
            <a:spAutoFit/>
          </a:bodyPr>
          <a:lstStyle/>
          <a:p>
            <a:r>
              <a:rPr lang="en-US" sz="1200" dirty="0"/>
              <a:t>https://</a:t>
            </a:r>
            <a:r>
              <a:rPr lang="en-US" sz="1200" dirty="0" err="1"/>
              <a:t>microservices.io</a:t>
            </a:r>
            <a:r>
              <a:rPr lang="en-US" sz="1200" dirty="0"/>
              <a:t>/patterns/</a:t>
            </a:r>
            <a:r>
              <a:rPr lang="en-US" sz="1200" dirty="0" err="1"/>
              <a:t>index.html</a:t>
            </a:r>
            <a:endParaRPr lang="en-US" sz="1200" dirty="0"/>
          </a:p>
        </p:txBody>
      </p:sp>
    </p:spTree>
    <p:extLst>
      <p:ext uri="{BB962C8B-B14F-4D97-AF65-F5344CB8AC3E}">
        <p14:creationId xmlns:p14="http://schemas.microsoft.com/office/powerpoint/2010/main" val="15379589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28B8062-6401-BAB4-EFCB-6A1DD8752757}"/>
              </a:ext>
            </a:extLst>
          </p:cNvPr>
          <p:cNvSpPr>
            <a:spLocks noGrp="1"/>
          </p:cNvSpPr>
          <p:nvPr>
            <p:ph type="title"/>
          </p:nvPr>
        </p:nvSpPr>
        <p:spPr/>
        <p:txBody>
          <a:bodyPr/>
          <a:lstStyle/>
          <a:p>
            <a:r>
              <a:rPr lang="en-US" dirty="0"/>
              <a:t>Microservice Details and Perspectives</a:t>
            </a:r>
          </a:p>
        </p:txBody>
      </p:sp>
      <p:sp>
        <p:nvSpPr>
          <p:cNvPr id="4" name="Content Placeholder 1">
            <a:extLst>
              <a:ext uri="{FF2B5EF4-FFF2-40B4-BE49-F238E27FC236}">
                <a16:creationId xmlns:a16="http://schemas.microsoft.com/office/drawing/2014/main" id="{768672A3-820C-CDB4-7E20-2131CAC850B2}"/>
              </a:ext>
            </a:extLst>
          </p:cNvPr>
          <p:cNvSpPr>
            <a:spLocks noGrp="1"/>
          </p:cNvSpPr>
          <p:nvPr>
            <p:ph idx="1"/>
          </p:nvPr>
        </p:nvSpPr>
        <p:spPr>
          <a:xfrm>
            <a:off x="152400" y="590550"/>
            <a:ext cx="8839200" cy="4038600"/>
          </a:xfrm>
        </p:spPr>
        <p:txBody>
          <a:bodyPr/>
          <a:lstStyle/>
          <a:p>
            <a:pPr>
              <a:spcBef>
                <a:spcPts val="0"/>
              </a:spcBef>
              <a:spcAft>
                <a:spcPts val="200"/>
              </a:spcAft>
            </a:pPr>
            <a:r>
              <a:rPr lang="en-US" sz="1800" dirty="0"/>
              <a:t>Some sites for good, introductory overviews and more information about microservices:</a:t>
            </a:r>
          </a:p>
          <a:p>
            <a:pPr lvl="1">
              <a:spcBef>
                <a:spcPts val="0"/>
              </a:spcBef>
              <a:spcAft>
                <a:spcPts val="200"/>
              </a:spcAft>
            </a:pPr>
            <a:r>
              <a:rPr lang="en-US" sz="1600" dirty="0">
                <a:hlinkClick r:id="rId2"/>
              </a:rPr>
              <a:t>https://martinfowler.com/articles/microservices.html</a:t>
            </a:r>
            <a:endParaRPr lang="en-US" sz="1600" dirty="0"/>
          </a:p>
          <a:p>
            <a:pPr lvl="1">
              <a:spcBef>
                <a:spcPts val="0"/>
              </a:spcBef>
              <a:spcAft>
                <a:spcPts val="200"/>
              </a:spcAft>
            </a:pPr>
            <a:r>
              <a:rPr lang="en-US" sz="1600" dirty="0">
                <a:hlinkClick r:id="rId3"/>
              </a:rPr>
              <a:t>https://microservices.io/</a:t>
            </a:r>
            <a:r>
              <a:rPr lang="en-US" sz="1600" dirty="0"/>
              <a:t> </a:t>
            </a:r>
          </a:p>
          <a:p>
            <a:pPr lvl="1">
              <a:spcBef>
                <a:spcPts val="0"/>
              </a:spcBef>
              <a:spcAft>
                <a:spcPts val="200"/>
              </a:spcAft>
            </a:pPr>
            <a:r>
              <a:rPr lang="en-US" sz="1600" dirty="0">
                <a:hlinkClick r:id="rId4"/>
              </a:rPr>
              <a:t>https://aws.amazon.com/microservices/</a:t>
            </a:r>
            <a:r>
              <a:rPr lang="en-US" sz="1600" dirty="0"/>
              <a:t> </a:t>
            </a:r>
          </a:p>
          <a:p>
            <a:pPr>
              <a:spcBef>
                <a:spcPts val="0"/>
              </a:spcBef>
              <a:spcAft>
                <a:spcPts val="200"/>
              </a:spcAft>
            </a:pPr>
            <a:r>
              <a:rPr lang="en-US" sz="1800" dirty="0"/>
              <a:t>What is true of any:</a:t>
            </a:r>
          </a:p>
          <a:p>
            <a:pPr lvl="1">
              <a:spcBef>
                <a:spcPts val="0"/>
              </a:spcBef>
              <a:spcAft>
                <a:spcPts val="200"/>
              </a:spcAft>
            </a:pPr>
            <a:r>
              <a:rPr lang="en-US" sz="1600" dirty="0"/>
              <a:t>Mapping, classification, taxonomy, ... ...?</a:t>
            </a:r>
          </a:p>
          <a:p>
            <a:pPr lvl="1">
              <a:spcBef>
                <a:spcPts val="0"/>
              </a:spcBef>
              <a:spcAft>
                <a:spcPts val="200"/>
              </a:spcAft>
            </a:pPr>
            <a:r>
              <a:rPr lang="en-US" sz="1600" dirty="0"/>
              <a:t>Technology definition, ... ...?</a:t>
            </a:r>
          </a:p>
          <a:p>
            <a:pPr lvl="1">
              <a:spcBef>
                <a:spcPts val="0"/>
              </a:spcBef>
              <a:spcAft>
                <a:spcPts val="200"/>
              </a:spcAft>
            </a:pPr>
            <a:r>
              <a:rPr lang="en-US" sz="1600" dirty="0"/>
              <a:t>Enumeration of technology pros and cons ... ...?</a:t>
            </a:r>
            <a:endParaRPr lang="en-US" dirty="0"/>
          </a:p>
          <a:p>
            <a:pPr>
              <a:spcBef>
                <a:spcPts val="0"/>
              </a:spcBef>
              <a:spcAft>
                <a:spcPts val="200"/>
              </a:spcAft>
            </a:pPr>
            <a:r>
              <a:rPr lang="en-US" sz="1800" dirty="0"/>
              <a:t>Answers:</a:t>
            </a:r>
          </a:p>
          <a:p>
            <a:pPr lvl="1">
              <a:spcBef>
                <a:spcPts val="0"/>
              </a:spcBef>
              <a:spcAft>
                <a:spcPts val="200"/>
              </a:spcAft>
            </a:pPr>
            <a:r>
              <a:rPr lang="en-US" sz="1600" dirty="0"/>
              <a:t>“... ... it is ... ...</a:t>
            </a:r>
            <a:br>
              <a:rPr lang="en-US" sz="1600" dirty="0"/>
            </a:br>
            <a:r>
              <a:rPr lang="en-US" sz="1600" dirty="0"/>
              <a:t>More </a:t>
            </a:r>
            <a:r>
              <a:rPr lang="en-US" sz="1600" dirty="0" err="1"/>
              <a:t>honor'd</a:t>
            </a:r>
            <a:r>
              <a:rPr lang="en-US" sz="1600" dirty="0"/>
              <a:t> in the breach than the observance”</a:t>
            </a:r>
          </a:p>
          <a:p>
            <a:pPr lvl="1">
              <a:spcBef>
                <a:spcPts val="0"/>
              </a:spcBef>
              <a:spcAft>
                <a:spcPts val="200"/>
              </a:spcAft>
            </a:pPr>
            <a:r>
              <a:rPr lang="en-US" sz="1600" dirty="0"/>
              <a:t>If you have three subject matter experts, you have 7 conflicting opinions.</a:t>
            </a:r>
          </a:p>
          <a:p>
            <a:pPr lvl="1">
              <a:spcBef>
                <a:spcPts val="0"/>
              </a:spcBef>
              <a:spcAft>
                <a:spcPts val="200"/>
              </a:spcAft>
            </a:pPr>
            <a:r>
              <a:rPr lang="en-US" sz="1600" dirty="0"/>
              <a:t>”The most dangerous thing in the world is a 2</a:t>
            </a:r>
            <a:r>
              <a:rPr lang="en-US" sz="1600" baseline="30000" dirty="0"/>
              <a:t>nd</a:t>
            </a:r>
            <a:r>
              <a:rPr lang="en-US" sz="1600" dirty="0"/>
              <a:t> LT with a map.” </a:t>
            </a:r>
            <a:br>
              <a:rPr lang="en-US" sz="1600" dirty="0"/>
            </a:br>
            <a:r>
              <a:rPr lang="en-US" sz="1600" dirty="0"/>
              <a:t>Like any map, it is both a way of orientating yourself and a way of having a spectacular disaster because you are studying the map instead of thinking.</a:t>
            </a:r>
          </a:p>
        </p:txBody>
      </p:sp>
    </p:spTree>
    <p:extLst>
      <p:ext uri="{BB962C8B-B14F-4D97-AF65-F5344CB8AC3E}">
        <p14:creationId xmlns:p14="http://schemas.microsoft.com/office/powerpoint/2010/main" val="21367281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Full Stack Application</a:t>
            </a:r>
            <a:br>
              <a:rPr lang="en-US" altLang="en-US" sz="2800" i="1" dirty="0">
                <a:solidFill>
                  <a:schemeClr val="bg1"/>
                </a:solidFill>
              </a:rPr>
            </a:br>
            <a:r>
              <a:rPr lang="en-US" altLang="en-US" sz="2800" i="1" dirty="0">
                <a:solidFill>
                  <a:schemeClr val="bg1"/>
                </a:solidFill>
              </a:rPr>
              <a:t>Introduction</a:t>
            </a:r>
          </a:p>
        </p:txBody>
      </p:sp>
      <p:sp>
        <p:nvSpPr>
          <p:cNvPr id="10" name="TextBox 11">
            <a:extLst>
              <a:ext uri="{FF2B5EF4-FFF2-40B4-BE49-F238E27FC236}">
                <a16:creationId xmlns:a16="http://schemas.microsoft.com/office/drawing/2014/main" id="{F18F97BA-1FBA-5E40-A607-87B574781757}"/>
              </a:ext>
            </a:extLst>
          </p:cNvPr>
          <p:cNvSpPr txBox="1">
            <a:spLocks noChangeArrowheads="1"/>
          </p:cNvSpPr>
          <p:nvPr/>
        </p:nvSpPr>
        <p:spPr bwMode="auto">
          <a:xfrm>
            <a:off x="0" y="4718692"/>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22</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E6156 – Topics in SW Engineering: Cloud Computing: </a:t>
            </a:r>
            <a:r>
              <a:rPr lang="en-US" altLang="en-US" sz="1050" i="1" dirty="0">
                <a:solidFill>
                  <a:schemeClr val="bg1"/>
                </a:solidFill>
              </a:rPr>
              <a:t>Lecture 1 – Introduction, Course Overview, Concepts</a:t>
            </a:r>
            <a:br>
              <a:rPr lang="en-US" altLang="en-US" sz="1050" i="1" baseline="0" dirty="0">
                <a:solidFill>
                  <a:schemeClr val="bg1"/>
                </a:solidFill>
              </a:rPr>
            </a:br>
            <a:r>
              <a:rPr lang="de-DE" altLang="en-US" sz="900" i="1" dirty="0">
                <a:solidFill>
                  <a:schemeClr val="bg1"/>
                </a:solidFill>
              </a:rPr>
              <a:t>© Donald F. Ferguson, 2022</a:t>
            </a:r>
            <a:endParaRPr lang="en-US" altLang="en-US" sz="900" i="1" dirty="0">
              <a:solidFill>
                <a:schemeClr val="bg1"/>
              </a:solidFill>
            </a:endParaRPr>
          </a:p>
        </p:txBody>
      </p:sp>
    </p:spTree>
    <p:extLst>
      <p:ext uri="{BB962C8B-B14F-4D97-AF65-F5344CB8AC3E}">
        <p14:creationId xmlns:p14="http://schemas.microsoft.com/office/powerpoint/2010/main" val="33328650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76737CD-0CA9-1E43-BAC7-3DEE4EDF7A5C}"/>
              </a:ext>
            </a:extLst>
          </p:cNvPr>
          <p:cNvSpPr>
            <a:spLocks noGrp="1"/>
          </p:cNvSpPr>
          <p:nvPr>
            <p:ph type="title"/>
          </p:nvPr>
        </p:nvSpPr>
        <p:spPr/>
        <p:txBody>
          <a:bodyPr/>
          <a:lstStyle/>
          <a:p>
            <a:r>
              <a:rPr lang="en-US" dirty="0"/>
              <a:t>Full Stack Application</a:t>
            </a:r>
          </a:p>
        </p:txBody>
      </p:sp>
      <p:pic>
        <p:nvPicPr>
          <p:cNvPr id="4" name="Picture 3">
            <a:extLst>
              <a:ext uri="{FF2B5EF4-FFF2-40B4-BE49-F238E27FC236}">
                <a16:creationId xmlns:a16="http://schemas.microsoft.com/office/drawing/2014/main" id="{E63B9276-9AF4-6541-B2A5-8BFC8AEBC642}"/>
              </a:ext>
            </a:extLst>
          </p:cNvPr>
          <p:cNvPicPr>
            <a:picLocks noChangeAspect="1"/>
          </p:cNvPicPr>
          <p:nvPr/>
        </p:nvPicPr>
        <p:blipFill>
          <a:blip r:embed="rId2"/>
          <a:stretch>
            <a:fillRect/>
          </a:stretch>
        </p:blipFill>
        <p:spPr>
          <a:xfrm>
            <a:off x="53340" y="701041"/>
            <a:ext cx="4707194" cy="2667000"/>
          </a:xfrm>
          <a:prstGeom prst="rect">
            <a:avLst/>
          </a:prstGeom>
        </p:spPr>
      </p:pic>
      <p:pic>
        <p:nvPicPr>
          <p:cNvPr id="5" name="Picture 4">
            <a:extLst>
              <a:ext uri="{FF2B5EF4-FFF2-40B4-BE49-F238E27FC236}">
                <a16:creationId xmlns:a16="http://schemas.microsoft.com/office/drawing/2014/main" id="{F80D89F8-69A7-CB42-8B51-39A24824AAC0}"/>
              </a:ext>
            </a:extLst>
          </p:cNvPr>
          <p:cNvPicPr>
            <a:picLocks noChangeAspect="1"/>
          </p:cNvPicPr>
          <p:nvPr/>
        </p:nvPicPr>
        <p:blipFill>
          <a:blip r:embed="rId3"/>
          <a:stretch>
            <a:fillRect/>
          </a:stretch>
        </p:blipFill>
        <p:spPr>
          <a:xfrm>
            <a:off x="91439" y="514351"/>
            <a:ext cx="3588027" cy="228600"/>
          </a:xfrm>
          <a:prstGeom prst="rect">
            <a:avLst/>
          </a:prstGeom>
        </p:spPr>
      </p:pic>
      <p:pic>
        <p:nvPicPr>
          <p:cNvPr id="6" name="Picture 5">
            <a:extLst>
              <a:ext uri="{FF2B5EF4-FFF2-40B4-BE49-F238E27FC236}">
                <a16:creationId xmlns:a16="http://schemas.microsoft.com/office/drawing/2014/main" id="{3D5D63E1-1577-D843-87F9-4205EB1273AC}"/>
              </a:ext>
            </a:extLst>
          </p:cNvPr>
          <p:cNvPicPr>
            <a:picLocks noChangeAspect="1"/>
          </p:cNvPicPr>
          <p:nvPr/>
        </p:nvPicPr>
        <p:blipFill>
          <a:blip r:embed="rId4"/>
          <a:stretch>
            <a:fillRect/>
          </a:stretch>
        </p:blipFill>
        <p:spPr>
          <a:xfrm>
            <a:off x="4798633" y="628651"/>
            <a:ext cx="4143103" cy="1257300"/>
          </a:xfrm>
          <a:prstGeom prst="rect">
            <a:avLst/>
          </a:prstGeom>
        </p:spPr>
      </p:pic>
      <p:sp>
        <p:nvSpPr>
          <p:cNvPr id="7" name="Rectangle 6">
            <a:extLst>
              <a:ext uri="{FF2B5EF4-FFF2-40B4-BE49-F238E27FC236}">
                <a16:creationId xmlns:a16="http://schemas.microsoft.com/office/drawing/2014/main" id="{A5AA032A-EE50-3345-BB66-361B0DB87305}"/>
              </a:ext>
            </a:extLst>
          </p:cNvPr>
          <p:cNvSpPr/>
          <p:nvPr/>
        </p:nvSpPr>
        <p:spPr>
          <a:xfrm>
            <a:off x="15240" y="3385415"/>
            <a:ext cx="4572000" cy="276999"/>
          </a:xfrm>
          <a:prstGeom prst="rect">
            <a:avLst/>
          </a:prstGeom>
        </p:spPr>
        <p:txBody>
          <a:bodyPr>
            <a:spAutoFit/>
          </a:bodyPr>
          <a:lstStyle/>
          <a:p>
            <a:r>
              <a:rPr lang="en-US" sz="1200" dirty="0"/>
              <a:t>https://</a:t>
            </a:r>
            <a:r>
              <a:rPr lang="en-US" sz="1200" dirty="0" err="1"/>
              <a:t>www.webopedia.com</a:t>
            </a:r>
            <a:r>
              <a:rPr lang="en-US" sz="1200" dirty="0"/>
              <a:t>/definitions/full-stack/</a:t>
            </a:r>
          </a:p>
        </p:txBody>
      </p:sp>
      <p:sp>
        <p:nvSpPr>
          <p:cNvPr id="8" name="Rectangle 7">
            <a:extLst>
              <a:ext uri="{FF2B5EF4-FFF2-40B4-BE49-F238E27FC236}">
                <a16:creationId xmlns:a16="http://schemas.microsoft.com/office/drawing/2014/main" id="{12447972-F8A7-F945-BB6D-641E3A3DFE6F}"/>
              </a:ext>
            </a:extLst>
          </p:cNvPr>
          <p:cNvSpPr/>
          <p:nvPr/>
        </p:nvSpPr>
        <p:spPr>
          <a:xfrm>
            <a:off x="4783394" y="1931783"/>
            <a:ext cx="3810000" cy="276999"/>
          </a:xfrm>
          <a:prstGeom prst="rect">
            <a:avLst/>
          </a:prstGeom>
        </p:spPr>
        <p:txBody>
          <a:bodyPr wrap="square">
            <a:spAutoFit/>
          </a:bodyPr>
          <a:lstStyle/>
          <a:p>
            <a:r>
              <a:rPr lang="en-US" sz="1200" dirty="0"/>
              <a:t>https://www.w3schools.com/</a:t>
            </a:r>
            <a:r>
              <a:rPr lang="en-US" sz="1200" dirty="0" err="1"/>
              <a:t>whatis</a:t>
            </a:r>
            <a:r>
              <a:rPr lang="en-US" sz="1200" dirty="0"/>
              <a:t>/</a:t>
            </a:r>
            <a:r>
              <a:rPr lang="en-US" sz="1200" dirty="0" err="1"/>
              <a:t>whatis_fullstack.asp</a:t>
            </a:r>
            <a:endParaRPr lang="en-US" sz="1200" dirty="0"/>
          </a:p>
        </p:txBody>
      </p:sp>
      <p:sp>
        <p:nvSpPr>
          <p:cNvPr id="9" name="TextBox 8">
            <a:extLst>
              <a:ext uri="{FF2B5EF4-FFF2-40B4-BE49-F238E27FC236}">
                <a16:creationId xmlns:a16="http://schemas.microsoft.com/office/drawing/2014/main" id="{79FDE07C-22BB-1D45-953A-C699E57E4F20}"/>
              </a:ext>
            </a:extLst>
          </p:cNvPr>
          <p:cNvSpPr txBox="1"/>
          <p:nvPr/>
        </p:nvSpPr>
        <p:spPr>
          <a:xfrm>
            <a:off x="4596287" y="2876550"/>
            <a:ext cx="4566763" cy="1938992"/>
          </a:xfrm>
          <a:prstGeom prst="rect">
            <a:avLst/>
          </a:prstGeom>
          <a:noFill/>
        </p:spPr>
        <p:txBody>
          <a:bodyPr wrap="none" rtlCol="0">
            <a:spAutoFit/>
          </a:bodyPr>
          <a:lstStyle/>
          <a:p>
            <a:pPr marL="285750" indent="-285750">
              <a:buFont typeface="Arial" panose="020B0604020202020204" pitchFamily="34" charset="0"/>
              <a:buChar char="•"/>
            </a:pPr>
            <a:r>
              <a:rPr lang="en-US" sz="1400" dirty="0"/>
              <a:t>There are courses that cover topics:</a:t>
            </a:r>
          </a:p>
          <a:p>
            <a:pPr marL="742950" lvl="1" indent="-285750">
              <a:buFont typeface="Arial" panose="020B0604020202020204" pitchFamily="34" charset="0"/>
              <a:buChar char="•"/>
            </a:pPr>
            <a:r>
              <a:rPr lang="en-US" sz="1200" dirty="0"/>
              <a:t>COMS W4156: Advanced Software Engineering</a:t>
            </a:r>
          </a:p>
          <a:p>
            <a:pPr marL="742950" lvl="1" indent="-285750">
              <a:buFont typeface="Arial" panose="020B0604020202020204" pitchFamily="34" charset="0"/>
              <a:buChar char="•"/>
            </a:pPr>
            <a:r>
              <a:rPr lang="en-US" sz="1200" dirty="0"/>
              <a:t>COMS W4111: Introduction to Databases</a:t>
            </a:r>
          </a:p>
          <a:p>
            <a:pPr marL="742950" lvl="1" indent="-285750">
              <a:buFont typeface="Arial" panose="020B0604020202020204" pitchFamily="34" charset="0"/>
              <a:buChar char="•"/>
            </a:pPr>
            <a:r>
              <a:rPr lang="en-US" sz="1200" dirty="0"/>
              <a:t>COMS W4170 - User Interface Design</a:t>
            </a:r>
          </a:p>
          <a:p>
            <a:pPr marL="285750" indent="-285750">
              <a:buFont typeface="Arial" panose="020B0604020202020204" pitchFamily="34" charset="0"/>
              <a:buChar char="•"/>
            </a:pPr>
            <a:r>
              <a:rPr lang="en-US" sz="1400" dirty="0"/>
              <a:t>This course will focus on cloud realization, microservices</a:t>
            </a:r>
            <a:br>
              <a:rPr lang="en-US" sz="1400" dirty="0"/>
            </a:br>
            <a:r>
              <a:rPr lang="en-US" sz="1400" dirty="0"/>
              <a:t>and application patterns, ... ...</a:t>
            </a:r>
          </a:p>
          <a:p>
            <a:pPr marL="285750" indent="-285750">
              <a:buFont typeface="Arial" panose="020B0604020202020204" pitchFamily="34" charset="0"/>
              <a:buChar char="•"/>
            </a:pPr>
            <a:r>
              <a:rPr lang="en-US" sz="1400" dirty="0"/>
              <a:t>Also, I am not great at UIs ... ... We will not emphasize</a:t>
            </a:r>
            <a:br>
              <a:rPr lang="en-US" sz="1400" dirty="0"/>
            </a:br>
            <a:r>
              <a:rPr lang="en-US" sz="1400" dirty="0"/>
              <a:t>or require a lot of UI work.</a:t>
            </a:r>
          </a:p>
          <a:p>
            <a:pPr marL="742950" lvl="1" indent="-285750">
              <a:buFont typeface="Arial" panose="020B0604020202020204" pitchFamily="34" charset="0"/>
              <a:buChar char="•"/>
            </a:pPr>
            <a:endParaRPr lang="en-US" sz="1400" dirty="0"/>
          </a:p>
        </p:txBody>
      </p:sp>
    </p:spTree>
    <p:extLst>
      <p:ext uri="{BB962C8B-B14F-4D97-AF65-F5344CB8AC3E}">
        <p14:creationId xmlns:p14="http://schemas.microsoft.com/office/powerpoint/2010/main" val="786989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2A4CCE2-F0AA-2ED8-5543-F547149B6CD9}"/>
              </a:ext>
            </a:extLst>
          </p:cNvPr>
          <p:cNvSpPr>
            <a:spLocks noGrp="1"/>
          </p:cNvSpPr>
          <p:nvPr>
            <p:ph idx="1"/>
          </p:nvPr>
        </p:nvSpPr>
        <p:spPr>
          <a:xfrm>
            <a:off x="152400" y="2724150"/>
            <a:ext cx="8839200" cy="1905000"/>
          </a:xfrm>
        </p:spPr>
        <p:txBody>
          <a:bodyPr/>
          <a:lstStyle/>
          <a:p>
            <a:r>
              <a:rPr lang="en-US" sz="1800" dirty="0"/>
              <a:t>My preferences are to replace React with Angular, and Node with Flask.</a:t>
            </a:r>
          </a:p>
          <a:p>
            <a:r>
              <a:rPr lang="en-US" sz="1800" dirty="0"/>
              <a:t>There are three projects to design, develop, test, deploy, ... ...</a:t>
            </a:r>
          </a:p>
          <a:p>
            <a:pPr marL="800100" lvl="1" indent="-342900">
              <a:buFont typeface="+mj-lt"/>
              <a:buAutoNum type="arabicPeriod"/>
            </a:pPr>
            <a:r>
              <a:rPr lang="en-US" sz="1600" dirty="0"/>
              <a:t>Browser UI application.</a:t>
            </a:r>
          </a:p>
          <a:p>
            <a:pPr marL="800100" lvl="1" indent="-342900">
              <a:buFont typeface="+mj-lt"/>
              <a:buAutoNum type="arabicPeriod"/>
            </a:pPr>
            <a:r>
              <a:rPr lang="en-US" sz="1600" dirty="0"/>
              <a:t>Microservice.</a:t>
            </a:r>
          </a:p>
          <a:p>
            <a:pPr marL="800100" lvl="1" indent="-342900">
              <a:buFont typeface="+mj-lt"/>
              <a:buAutoNum type="arabicPeriod"/>
            </a:pPr>
            <a:r>
              <a:rPr lang="en-US" sz="1600" dirty="0"/>
              <a:t>Database.</a:t>
            </a:r>
          </a:p>
          <a:p>
            <a:pPr marL="400050"/>
            <a:r>
              <a:rPr lang="en-US" sz="1800" dirty="0"/>
              <a:t>We will initial have two deployments: local machine, virtual machine.</a:t>
            </a:r>
          </a:p>
          <a:p>
            <a:endParaRPr lang="en-US" sz="1800" dirty="0"/>
          </a:p>
        </p:txBody>
      </p:sp>
      <p:sp>
        <p:nvSpPr>
          <p:cNvPr id="3" name="Title 2">
            <a:extLst>
              <a:ext uri="{FF2B5EF4-FFF2-40B4-BE49-F238E27FC236}">
                <a16:creationId xmlns:a16="http://schemas.microsoft.com/office/drawing/2014/main" id="{E349CADB-8B83-3549-2430-309EBE25B8E1}"/>
              </a:ext>
            </a:extLst>
          </p:cNvPr>
          <p:cNvSpPr>
            <a:spLocks noGrp="1"/>
          </p:cNvSpPr>
          <p:nvPr>
            <p:ph type="title"/>
          </p:nvPr>
        </p:nvSpPr>
        <p:spPr/>
        <p:txBody>
          <a:bodyPr/>
          <a:lstStyle/>
          <a:p>
            <a:r>
              <a:rPr lang="en-US" dirty="0"/>
              <a:t>Full Stack Web Application</a:t>
            </a:r>
          </a:p>
        </p:txBody>
      </p:sp>
      <p:pic>
        <p:nvPicPr>
          <p:cNvPr id="1026" name="Picture 2">
            <a:extLst>
              <a:ext uri="{FF2B5EF4-FFF2-40B4-BE49-F238E27FC236}">
                <a16:creationId xmlns:a16="http://schemas.microsoft.com/office/drawing/2014/main" id="{12A4F984-BC58-C6EA-0665-96F03B54C6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497859"/>
            <a:ext cx="4904829" cy="18288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C6B9E272-56EC-8353-0001-8096F670A0E8}"/>
              </a:ext>
            </a:extLst>
          </p:cNvPr>
          <p:cNvSpPr txBox="1"/>
          <p:nvPr/>
        </p:nvSpPr>
        <p:spPr>
          <a:xfrm>
            <a:off x="152400" y="2380199"/>
            <a:ext cx="7696199" cy="253916"/>
          </a:xfrm>
          <a:prstGeom prst="rect">
            <a:avLst/>
          </a:prstGeom>
          <a:noFill/>
        </p:spPr>
        <p:txBody>
          <a:bodyPr wrap="square">
            <a:spAutoFit/>
          </a:bodyPr>
          <a:lstStyle/>
          <a:p>
            <a:r>
              <a:rPr lang="en-US" sz="1050" dirty="0"/>
              <a:t>https://</a:t>
            </a:r>
            <a:r>
              <a:rPr lang="en-US" sz="1050" dirty="0" err="1"/>
              <a:t>levelup.gitconnected.com</a:t>
            </a:r>
            <a:r>
              <a:rPr lang="en-US" sz="1050" dirty="0"/>
              <a:t>/a-complete-guide-build-a-scalable-3-tier-architecture-with-mern-stack-es6-ca129d7df805</a:t>
            </a:r>
          </a:p>
        </p:txBody>
      </p:sp>
    </p:spTree>
    <p:extLst>
      <p:ext uri="{BB962C8B-B14F-4D97-AF65-F5344CB8AC3E}">
        <p14:creationId xmlns:p14="http://schemas.microsoft.com/office/powerpoint/2010/main" val="34593640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F7378B-0775-2B44-9A34-8361CC3866B7}"/>
              </a:ext>
            </a:extLst>
          </p:cNvPr>
          <p:cNvSpPr>
            <a:spLocks noGrp="1"/>
          </p:cNvSpPr>
          <p:nvPr>
            <p:ph type="title"/>
          </p:nvPr>
        </p:nvSpPr>
        <p:spPr/>
        <p:txBody>
          <a:bodyPr/>
          <a:lstStyle/>
          <a:p>
            <a:r>
              <a:rPr lang="en-US" dirty="0"/>
              <a:t>Sample Application Structure</a:t>
            </a:r>
          </a:p>
        </p:txBody>
      </p:sp>
      <p:sp>
        <p:nvSpPr>
          <p:cNvPr id="3" name="Content Placeholder 2">
            <a:extLst>
              <a:ext uri="{FF2B5EF4-FFF2-40B4-BE49-F238E27FC236}">
                <a16:creationId xmlns:a16="http://schemas.microsoft.com/office/drawing/2014/main" id="{6C2FBC7F-FA72-E74B-8D87-64FBB4FC805F}"/>
              </a:ext>
            </a:extLst>
          </p:cNvPr>
          <p:cNvSpPr>
            <a:spLocks noGrp="1"/>
          </p:cNvSpPr>
          <p:nvPr>
            <p:ph idx="1"/>
          </p:nvPr>
        </p:nvSpPr>
        <p:spPr>
          <a:xfrm>
            <a:off x="76200" y="486901"/>
            <a:ext cx="3581400" cy="4038600"/>
          </a:xfrm>
        </p:spPr>
        <p:txBody>
          <a:bodyPr/>
          <a:lstStyle/>
          <a:p>
            <a:r>
              <a:rPr lang="en-US" sz="1400" dirty="0"/>
              <a:t>Browser Application:</a:t>
            </a:r>
          </a:p>
          <a:p>
            <a:pPr lvl="1"/>
            <a:r>
              <a:rPr lang="en-US" sz="1200" dirty="0"/>
              <a:t>Content: HTML, CSS, ... ...</a:t>
            </a:r>
          </a:p>
          <a:p>
            <a:pPr lvl="1"/>
            <a:r>
              <a:rPr lang="en-US" sz="1200" dirty="0"/>
              <a:t>MVVM with Angular CLI</a:t>
            </a:r>
          </a:p>
          <a:p>
            <a:r>
              <a:rPr lang="en-US" sz="1400" dirty="0"/>
              <a:t>Static Content:</a:t>
            </a:r>
          </a:p>
          <a:p>
            <a:pPr lvl="1"/>
            <a:r>
              <a:rPr lang="en-US" sz="1200" dirty="0"/>
              <a:t>S3 Bucket</a:t>
            </a:r>
          </a:p>
          <a:p>
            <a:pPr lvl="1"/>
            <a:r>
              <a:rPr lang="en-US" sz="1200" dirty="0"/>
              <a:t>Web site hosting</a:t>
            </a:r>
          </a:p>
          <a:p>
            <a:r>
              <a:rPr lang="en-US" sz="1400" dirty="0"/>
              <a:t>Server: Amazon EC2 instance (IaaS)</a:t>
            </a:r>
          </a:p>
          <a:p>
            <a:pPr lvl="1"/>
            <a:r>
              <a:rPr lang="en-US" sz="1200" dirty="0"/>
              <a:t>Linux</a:t>
            </a:r>
          </a:p>
          <a:p>
            <a:pPr lvl="1"/>
            <a:r>
              <a:rPr lang="en-US" sz="1200" dirty="0"/>
              <a:t>Web Application Server</a:t>
            </a:r>
          </a:p>
          <a:p>
            <a:pPr lvl="2"/>
            <a:r>
              <a:rPr lang="en-US" sz="1100" dirty="0"/>
              <a:t>Flask</a:t>
            </a:r>
          </a:p>
          <a:p>
            <a:pPr lvl="2"/>
            <a:r>
              <a:rPr lang="en-US" sz="1100" dirty="0"/>
              <a:t>Python</a:t>
            </a:r>
          </a:p>
          <a:p>
            <a:r>
              <a:rPr lang="en-US" sz="1400" dirty="0"/>
              <a:t>Database: Amazon RDS (DBaaS)</a:t>
            </a:r>
          </a:p>
          <a:p>
            <a:pPr lvl="1"/>
            <a:r>
              <a:rPr lang="en-US" sz="1300" dirty="0"/>
              <a:t>Simple tables</a:t>
            </a:r>
          </a:p>
          <a:p>
            <a:pPr lvl="1"/>
            <a:r>
              <a:rPr lang="en-US" sz="1300" dirty="0"/>
              <a:t>MySQL Database Server</a:t>
            </a:r>
          </a:p>
          <a:p>
            <a:r>
              <a:rPr lang="en-US" sz="1400" dirty="0"/>
              <a:t>Lifecycle:</a:t>
            </a:r>
          </a:p>
          <a:p>
            <a:pPr lvl="1"/>
            <a:r>
              <a:rPr lang="en-US" sz="1200" dirty="0"/>
              <a:t>Develop and demo locally</a:t>
            </a:r>
          </a:p>
          <a:p>
            <a:pPr lvl="1"/>
            <a:r>
              <a:rPr lang="en-US" sz="1200" dirty="0"/>
              <a:t>Deploy and configure onto AWS</a:t>
            </a:r>
          </a:p>
          <a:p>
            <a:pPr lvl="1"/>
            <a:r>
              <a:rPr lang="en-US" sz="1200" dirty="0"/>
              <a:t>Will work on CI/CD later.</a:t>
            </a:r>
          </a:p>
        </p:txBody>
      </p:sp>
      <p:pic>
        <p:nvPicPr>
          <p:cNvPr id="4" name="Picture 3">
            <a:extLst>
              <a:ext uri="{FF2B5EF4-FFF2-40B4-BE49-F238E27FC236}">
                <a16:creationId xmlns:a16="http://schemas.microsoft.com/office/drawing/2014/main" id="{32EDF9BF-5044-4347-B236-19E573F80E59}"/>
              </a:ext>
            </a:extLst>
          </p:cNvPr>
          <p:cNvPicPr>
            <a:picLocks noChangeAspect="1"/>
          </p:cNvPicPr>
          <p:nvPr/>
        </p:nvPicPr>
        <p:blipFill>
          <a:blip r:embed="rId2"/>
          <a:stretch>
            <a:fillRect/>
          </a:stretch>
        </p:blipFill>
        <p:spPr>
          <a:xfrm>
            <a:off x="3276600" y="486901"/>
            <a:ext cx="5719429" cy="3038585"/>
          </a:xfrm>
          <a:prstGeom prst="rect">
            <a:avLst/>
          </a:prstGeom>
        </p:spPr>
      </p:pic>
      <p:sp>
        <p:nvSpPr>
          <p:cNvPr id="6" name="TextBox 5">
            <a:extLst>
              <a:ext uri="{FF2B5EF4-FFF2-40B4-BE49-F238E27FC236}">
                <a16:creationId xmlns:a16="http://schemas.microsoft.com/office/drawing/2014/main" id="{FAE8881E-D2BE-C64B-92B8-72923A1BD72C}"/>
              </a:ext>
            </a:extLst>
          </p:cNvPr>
          <p:cNvSpPr txBox="1"/>
          <p:nvPr/>
        </p:nvSpPr>
        <p:spPr>
          <a:xfrm>
            <a:off x="4459914" y="3393025"/>
            <a:ext cx="3733800" cy="1323439"/>
          </a:xfrm>
          <a:prstGeom prst="rect">
            <a:avLst/>
          </a:prstGeom>
          <a:noFill/>
        </p:spPr>
        <p:txBody>
          <a:bodyPr wrap="square" rtlCol="0">
            <a:spAutoFit/>
          </a:bodyPr>
          <a:lstStyle/>
          <a:p>
            <a:pPr marL="285750" indent="-285750">
              <a:buFont typeface="Arial" panose="020B0604020202020204" pitchFamily="34" charset="0"/>
              <a:buChar char="•"/>
            </a:pPr>
            <a:r>
              <a:rPr lang="en-US" sz="1600" dirty="0">
                <a:solidFill>
                  <a:schemeClr val="accent6"/>
                </a:solidFill>
              </a:rPr>
              <a:t>Two security groups:</a:t>
            </a:r>
          </a:p>
          <a:p>
            <a:pPr marL="742950" lvl="1" indent="-285750">
              <a:buFont typeface="Arial" panose="020B0604020202020204" pitchFamily="34" charset="0"/>
              <a:buChar char="•"/>
            </a:pPr>
            <a:r>
              <a:rPr lang="en-US" sz="1600" dirty="0">
                <a:solidFill>
                  <a:schemeClr val="accent6"/>
                </a:solidFill>
              </a:rPr>
              <a:t>One for EC2 instance</a:t>
            </a:r>
          </a:p>
          <a:p>
            <a:pPr marL="742950" lvl="1" indent="-285750">
              <a:buFont typeface="Arial" panose="020B0604020202020204" pitchFamily="34" charset="0"/>
              <a:buChar char="•"/>
            </a:pPr>
            <a:r>
              <a:rPr lang="en-US" sz="1600" dirty="0">
                <a:solidFill>
                  <a:schemeClr val="accent6"/>
                </a:solidFill>
              </a:rPr>
              <a:t>One for RDS</a:t>
            </a:r>
          </a:p>
          <a:p>
            <a:pPr marL="285750" indent="-285750">
              <a:buFont typeface="Arial" panose="020B0604020202020204" pitchFamily="34" charset="0"/>
              <a:buChar char="•"/>
            </a:pPr>
            <a:r>
              <a:rPr lang="en-US" sz="1600" dirty="0">
                <a:solidFill>
                  <a:schemeClr val="accent6"/>
                </a:solidFill>
              </a:rPr>
              <a:t>Slightly more secure than 1 SG.</a:t>
            </a:r>
          </a:p>
          <a:p>
            <a:pPr marL="285750" indent="-285750">
              <a:buFont typeface="Arial" panose="020B0604020202020204" pitchFamily="34" charset="0"/>
              <a:buChar char="•"/>
            </a:pPr>
            <a:r>
              <a:rPr lang="en-US" sz="1600" dirty="0">
                <a:solidFill>
                  <a:schemeClr val="accent6"/>
                </a:solidFill>
              </a:rPr>
              <a:t>Will cover security later.</a:t>
            </a:r>
          </a:p>
        </p:txBody>
      </p:sp>
    </p:spTree>
    <p:extLst>
      <p:ext uri="{BB962C8B-B14F-4D97-AF65-F5344CB8AC3E}">
        <p14:creationId xmlns:p14="http://schemas.microsoft.com/office/powerpoint/2010/main" val="35875802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VMs, IaaS</a:t>
            </a:r>
          </a:p>
        </p:txBody>
      </p:sp>
      <p:sp>
        <p:nvSpPr>
          <p:cNvPr id="10" name="TextBox 11">
            <a:extLst>
              <a:ext uri="{FF2B5EF4-FFF2-40B4-BE49-F238E27FC236}">
                <a16:creationId xmlns:a16="http://schemas.microsoft.com/office/drawing/2014/main" id="{F18F97BA-1FBA-5E40-A607-87B574781757}"/>
              </a:ext>
            </a:extLst>
          </p:cNvPr>
          <p:cNvSpPr txBox="1">
            <a:spLocks noChangeArrowheads="1"/>
          </p:cNvSpPr>
          <p:nvPr/>
        </p:nvSpPr>
        <p:spPr bwMode="auto">
          <a:xfrm>
            <a:off x="0" y="4718692"/>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26</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E6156 – Topics in SW Engineering: Cloud Computing: </a:t>
            </a:r>
            <a:r>
              <a:rPr lang="en-US" altLang="en-US" sz="1050" i="1" dirty="0">
                <a:solidFill>
                  <a:schemeClr val="bg1"/>
                </a:solidFill>
              </a:rPr>
              <a:t>Lecture 1 – Introduction, Course Overview, Concepts</a:t>
            </a:r>
            <a:br>
              <a:rPr lang="en-US" altLang="en-US" sz="1050" i="1" baseline="0" dirty="0">
                <a:solidFill>
                  <a:schemeClr val="bg1"/>
                </a:solidFill>
              </a:rPr>
            </a:br>
            <a:r>
              <a:rPr lang="de-DE" altLang="en-US" sz="900" i="1" dirty="0">
                <a:solidFill>
                  <a:schemeClr val="bg1"/>
                </a:solidFill>
              </a:rPr>
              <a:t>© Donald F. Ferguson, 2022</a:t>
            </a:r>
            <a:endParaRPr lang="en-US" altLang="en-US" sz="900" i="1" dirty="0">
              <a:solidFill>
                <a:schemeClr val="bg1"/>
              </a:solidFill>
            </a:endParaRPr>
          </a:p>
        </p:txBody>
      </p:sp>
    </p:spTree>
    <p:extLst>
      <p:ext uri="{BB962C8B-B14F-4D97-AF65-F5344CB8AC3E}">
        <p14:creationId xmlns:p14="http://schemas.microsoft.com/office/powerpoint/2010/main" val="10871952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E582670-E169-F34D-BA8A-8E17C3DA5A15}"/>
              </a:ext>
            </a:extLst>
          </p:cNvPr>
          <p:cNvSpPr>
            <a:spLocks noGrp="1"/>
          </p:cNvSpPr>
          <p:nvPr>
            <p:ph idx="1"/>
          </p:nvPr>
        </p:nvSpPr>
        <p:spPr/>
        <p:txBody>
          <a:bodyPr/>
          <a:lstStyle/>
          <a:p>
            <a:r>
              <a:rPr lang="en-US" sz="1200" dirty="0"/>
              <a:t>"In computing, a virtual machine (VM) is an emulation of a computer system. Virtual machines are based on computer architectures and provide functionality of a physical computer. Their implementations may involve specialized hardware, software, or a combination." (https://</a:t>
            </a:r>
            <a:r>
              <a:rPr lang="en-US" sz="1200" dirty="0" err="1"/>
              <a:t>en.wikipedia.org</a:t>
            </a:r>
            <a:r>
              <a:rPr lang="en-US" sz="1200" dirty="0"/>
              <a:t>/wiki/</a:t>
            </a:r>
            <a:r>
              <a:rPr lang="en-US" sz="1200" dirty="0" err="1"/>
              <a:t>Virtual_machine</a:t>
            </a:r>
            <a:r>
              <a:rPr lang="en-US" sz="1200" dirty="0"/>
              <a:t>)</a:t>
            </a:r>
          </a:p>
        </p:txBody>
      </p:sp>
      <p:sp>
        <p:nvSpPr>
          <p:cNvPr id="3" name="Title 2">
            <a:extLst>
              <a:ext uri="{FF2B5EF4-FFF2-40B4-BE49-F238E27FC236}">
                <a16:creationId xmlns:a16="http://schemas.microsoft.com/office/drawing/2014/main" id="{B1C0E7AC-8DFD-6644-920C-67E7161EEDD0}"/>
              </a:ext>
            </a:extLst>
          </p:cNvPr>
          <p:cNvSpPr>
            <a:spLocks noGrp="1"/>
          </p:cNvSpPr>
          <p:nvPr>
            <p:ph type="title"/>
          </p:nvPr>
        </p:nvSpPr>
        <p:spPr/>
        <p:txBody>
          <a:bodyPr/>
          <a:lstStyle/>
          <a:p>
            <a:r>
              <a:rPr lang="en-US" dirty="0"/>
              <a:t>Virtualization, Virtual Machines</a:t>
            </a:r>
          </a:p>
        </p:txBody>
      </p:sp>
      <p:pic>
        <p:nvPicPr>
          <p:cNvPr id="4" name="Picture 3">
            <a:extLst>
              <a:ext uri="{FF2B5EF4-FFF2-40B4-BE49-F238E27FC236}">
                <a16:creationId xmlns:a16="http://schemas.microsoft.com/office/drawing/2014/main" id="{4247F44F-C63C-744A-9A10-04978A144878}"/>
              </a:ext>
            </a:extLst>
          </p:cNvPr>
          <p:cNvPicPr>
            <a:picLocks noChangeAspect="1"/>
          </p:cNvPicPr>
          <p:nvPr/>
        </p:nvPicPr>
        <p:blipFill>
          <a:blip r:embed="rId2"/>
          <a:stretch>
            <a:fillRect/>
          </a:stretch>
        </p:blipFill>
        <p:spPr>
          <a:xfrm>
            <a:off x="152400" y="1320800"/>
            <a:ext cx="4157997" cy="3232150"/>
          </a:xfrm>
          <a:prstGeom prst="rect">
            <a:avLst/>
          </a:prstGeom>
        </p:spPr>
      </p:pic>
      <p:pic>
        <p:nvPicPr>
          <p:cNvPr id="5" name="Picture 4">
            <a:extLst>
              <a:ext uri="{FF2B5EF4-FFF2-40B4-BE49-F238E27FC236}">
                <a16:creationId xmlns:a16="http://schemas.microsoft.com/office/drawing/2014/main" id="{BC62C07D-B61A-8041-8938-566E3FCBE610}"/>
              </a:ext>
            </a:extLst>
          </p:cNvPr>
          <p:cNvPicPr>
            <a:picLocks noChangeAspect="1"/>
          </p:cNvPicPr>
          <p:nvPr/>
        </p:nvPicPr>
        <p:blipFill>
          <a:blip r:embed="rId3"/>
          <a:stretch>
            <a:fillRect/>
          </a:stretch>
        </p:blipFill>
        <p:spPr>
          <a:xfrm>
            <a:off x="4357913" y="1200150"/>
            <a:ext cx="4495800" cy="2379502"/>
          </a:xfrm>
          <a:prstGeom prst="rect">
            <a:avLst/>
          </a:prstGeom>
        </p:spPr>
      </p:pic>
      <p:sp>
        <p:nvSpPr>
          <p:cNvPr id="6" name="TextBox 5">
            <a:extLst>
              <a:ext uri="{FF2B5EF4-FFF2-40B4-BE49-F238E27FC236}">
                <a16:creationId xmlns:a16="http://schemas.microsoft.com/office/drawing/2014/main" id="{F3650E9A-A5BE-F447-A7A3-E18F4C4DEC23}"/>
              </a:ext>
            </a:extLst>
          </p:cNvPr>
          <p:cNvSpPr txBox="1"/>
          <p:nvPr/>
        </p:nvSpPr>
        <p:spPr>
          <a:xfrm>
            <a:off x="4419600" y="3714750"/>
            <a:ext cx="4121513" cy="954107"/>
          </a:xfrm>
          <a:prstGeom prst="rect">
            <a:avLst/>
          </a:prstGeom>
          <a:noFill/>
        </p:spPr>
        <p:txBody>
          <a:bodyPr wrap="none" rtlCol="0">
            <a:spAutoFit/>
          </a:bodyPr>
          <a:lstStyle/>
          <a:p>
            <a:r>
              <a:rPr lang="en-US" sz="1400" dirty="0"/>
              <a:t>On mac laptop, I have:</a:t>
            </a:r>
          </a:p>
          <a:p>
            <a:pPr marL="285750" indent="-285750">
              <a:buFont typeface="Arial" panose="020B0604020202020204" pitchFamily="34" charset="0"/>
              <a:buChar char="•"/>
            </a:pPr>
            <a:r>
              <a:rPr lang="en-US" sz="1400" dirty="0"/>
              <a:t>One host operating system and HW (Mac, MacOS)</a:t>
            </a:r>
          </a:p>
          <a:p>
            <a:pPr marL="285750" indent="-285750">
              <a:buFont typeface="Arial" panose="020B0604020202020204" pitchFamily="34" charset="0"/>
              <a:buChar char="•"/>
            </a:pPr>
            <a:r>
              <a:rPr lang="en-US" sz="1400" dirty="0"/>
              <a:t>Two hypervisors (Virtual Box, VMWare Fusion)</a:t>
            </a:r>
          </a:p>
          <a:p>
            <a:pPr marL="285750" indent="-285750">
              <a:buFont typeface="Arial" panose="020B0604020202020204" pitchFamily="34" charset="0"/>
              <a:buChar char="•"/>
            </a:pPr>
            <a:r>
              <a:rPr lang="en-US" sz="1400" dirty="0"/>
              <a:t>Two guest OS: Windows 10, Debian Linux</a:t>
            </a:r>
          </a:p>
        </p:txBody>
      </p:sp>
    </p:spTree>
    <p:extLst>
      <p:ext uri="{BB962C8B-B14F-4D97-AF65-F5344CB8AC3E}">
        <p14:creationId xmlns:p14="http://schemas.microsoft.com/office/powerpoint/2010/main" val="35566133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2E31FEE-863C-9F41-976E-25C51E87720E}"/>
              </a:ext>
            </a:extLst>
          </p:cNvPr>
          <p:cNvSpPr>
            <a:spLocks noGrp="1"/>
          </p:cNvSpPr>
          <p:nvPr>
            <p:ph type="title"/>
          </p:nvPr>
        </p:nvSpPr>
        <p:spPr/>
        <p:txBody>
          <a:bodyPr/>
          <a:lstStyle/>
          <a:p>
            <a:r>
              <a:rPr lang="en-US" dirty="0"/>
              <a:t>Virtual Machines on Physical Machines</a:t>
            </a:r>
          </a:p>
        </p:txBody>
      </p:sp>
      <p:pic>
        <p:nvPicPr>
          <p:cNvPr id="4" name="Picture 3">
            <a:extLst>
              <a:ext uri="{FF2B5EF4-FFF2-40B4-BE49-F238E27FC236}">
                <a16:creationId xmlns:a16="http://schemas.microsoft.com/office/drawing/2014/main" id="{E0D733F2-E387-BE45-8046-3157A32AC2E5}"/>
              </a:ext>
            </a:extLst>
          </p:cNvPr>
          <p:cNvPicPr>
            <a:picLocks noChangeAspect="1"/>
          </p:cNvPicPr>
          <p:nvPr/>
        </p:nvPicPr>
        <p:blipFill>
          <a:blip r:embed="rId2"/>
          <a:stretch>
            <a:fillRect/>
          </a:stretch>
        </p:blipFill>
        <p:spPr>
          <a:xfrm>
            <a:off x="172570" y="533507"/>
            <a:ext cx="8458200" cy="4076486"/>
          </a:xfrm>
          <a:prstGeom prst="rect">
            <a:avLst/>
          </a:prstGeom>
        </p:spPr>
      </p:pic>
    </p:spTree>
    <p:extLst>
      <p:ext uri="{BB962C8B-B14F-4D97-AF65-F5344CB8AC3E}">
        <p14:creationId xmlns:p14="http://schemas.microsoft.com/office/powerpoint/2010/main" val="12015898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C354C6A2-26B8-BC40-9155-EA61650DD382}"/>
              </a:ext>
            </a:extLst>
          </p:cNvPr>
          <p:cNvSpPr>
            <a:spLocks noGrp="1"/>
          </p:cNvSpPr>
          <p:nvPr>
            <p:ph idx="1"/>
          </p:nvPr>
        </p:nvSpPr>
        <p:spPr>
          <a:xfrm>
            <a:off x="143387" y="3790951"/>
            <a:ext cx="8695812" cy="888108"/>
          </a:xfrm>
        </p:spPr>
        <p:txBody>
          <a:bodyPr/>
          <a:lstStyle/>
          <a:p>
            <a:r>
              <a:rPr lang="en-US" sz="1200" dirty="0"/>
              <a:t>A virtual machine on my laptop has a virtual adaptor connected to a real network.</a:t>
            </a:r>
          </a:p>
          <a:p>
            <a:r>
              <a:rPr lang="en-US" sz="1200" dirty="0"/>
              <a:t>A virtual private cloud is a set of virtual machines connected to a virtual network.</a:t>
            </a:r>
          </a:p>
          <a:p>
            <a:r>
              <a:rPr lang="en-US" sz="1200" dirty="0"/>
              <a:t>All cloud providers support virtual private clouds with the same concepts, but with slightly different realizations and terms.</a:t>
            </a:r>
          </a:p>
        </p:txBody>
      </p:sp>
      <p:sp>
        <p:nvSpPr>
          <p:cNvPr id="3" name="Title 2">
            <a:extLst>
              <a:ext uri="{FF2B5EF4-FFF2-40B4-BE49-F238E27FC236}">
                <a16:creationId xmlns:a16="http://schemas.microsoft.com/office/drawing/2014/main" id="{C093D535-D33B-5E4A-BFAC-86FBE74415E2}"/>
              </a:ext>
            </a:extLst>
          </p:cNvPr>
          <p:cNvSpPr>
            <a:spLocks noGrp="1"/>
          </p:cNvSpPr>
          <p:nvPr>
            <p:ph type="title"/>
          </p:nvPr>
        </p:nvSpPr>
        <p:spPr/>
        <p:txBody>
          <a:bodyPr/>
          <a:lstStyle/>
          <a:p>
            <a:r>
              <a:rPr lang="en-US" dirty="0"/>
              <a:t>Virtual Private Cloud</a:t>
            </a:r>
          </a:p>
        </p:txBody>
      </p:sp>
      <p:pic>
        <p:nvPicPr>
          <p:cNvPr id="4" name="Picture 3">
            <a:extLst>
              <a:ext uri="{FF2B5EF4-FFF2-40B4-BE49-F238E27FC236}">
                <a16:creationId xmlns:a16="http://schemas.microsoft.com/office/drawing/2014/main" id="{B4C0DBE9-0EF9-DE45-A55D-72EA249BB615}"/>
              </a:ext>
            </a:extLst>
          </p:cNvPr>
          <p:cNvPicPr>
            <a:picLocks noChangeAspect="1"/>
          </p:cNvPicPr>
          <p:nvPr/>
        </p:nvPicPr>
        <p:blipFill>
          <a:blip r:embed="rId2"/>
          <a:stretch>
            <a:fillRect/>
          </a:stretch>
        </p:blipFill>
        <p:spPr>
          <a:xfrm>
            <a:off x="112583" y="662697"/>
            <a:ext cx="5750103" cy="2975344"/>
          </a:xfrm>
          <a:prstGeom prst="rect">
            <a:avLst/>
          </a:prstGeom>
        </p:spPr>
      </p:pic>
      <p:sp>
        <p:nvSpPr>
          <p:cNvPr id="6" name="Content Placeholder 4">
            <a:extLst>
              <a:ext uri="{FF2B5EF4-FFF2-40B4-BE49-F238E27FC236}">
                <a16:creationId xmlns:a16="http://schemas.microsoft.com/office/drawing/2014/main" id="{BF16FBA4-6BFD-8247-AD1E-250FBF7DAFC8}"/>
              </a:ext>
            </a:extLst>
          </p:cNvPr>
          <p:cNvSpPr txBox="1">
            <a:spLocks/>
          </p:cNvSpPr>
          <p:nvPr/>
        </p:nvSpPr>
        <p:spPr>
          <a:xfrm>
            <a:off x="5334000" y="1195993"/>
            <a:ext cx="3733800" cy="2660426"/>
          </a:xfrm>
          <a:prstGeom prst="rect">
            <a:avLst/>
          </a:prstGeom>
        </p:spPr>
        <p:txBody>
          <a:bodyPr/>
          <a:lstStyle>
            <a:lvl1pPr marL="342900" indent="-3429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1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16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14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14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200" dirty="0"/>
              <a:t>“A </a:t>
            </a:r>
            <a:r>
              <a:rPr lang="en-US" sz="1200" u="sng" dirty="0"/>
              <a:t>virtual private cloud (VPC) </a:t>
            </a:r>
            <a:r>
              <a:rPr lang="en-US" sz="1200" dirty="0"/>
              <a:t>is an on-demand configurable pool of shared resources allocated within a public cloud environment, providing a certain level of isolation between the different organizations (denoted as users hereafter) using the resources.  ... ...</a:t>
            </a:r>
          </a:p>
          <a:p>
            <a:pPr marL="0" indent="0">
              <a:buNone/>
            </a:pPr>
            <a:endParaRPr lang="en-US" sz="1200" dirty="0"/>
          </a:p>
          <a:p>
            <a:pPr marL="0" indent="0">
              <a:buNone/>
            </a:pPr>
            <a:r>
              <a:rPr lang="en-US" sz="1200" dirty="0"/>
              <a:t>The isolation between one VPC user and all other users of the same cloud (other VPC users as well as other public cloud users) is achieved normally through allocation of a private IP subnet and a virtual communication construct (such as a VLAN or a set of encrypted communication channels) per user.”</a:t>
            </a:r>
            <a:br>
              <a:rPr lang="en-US" sz="1200" dirty="0"/>
            </a:br>
            <a:r>
              <a:rPr lang="en-US" sz="1200" dirty="0"/>
              <a:t>(https://</a:t>
            </a:r>
            <a:r>
              <a:rPr lang="en-US" sz="1200" dirty="0" err="1"/>
              <a:t>en.wikipedia.org</a:t>
            </a:r>
            <a:r>
              <a:rPr lang="en-US" sz="1200" dirty="0"/>
              <a:t>/wiki/</a:t>
            </a:r>
            <a:r>
              <a:rPr lang="en-US" sz="1200" dirty="0" err="1"/>
              <a:t>Virtual_private_cloud</a:t>
            </a:r>
            <a:r>
              <a:rPr lang="en-US" sz="1200" dirty="0"/>
              <a:t>)</a:t>
            </a:r>
          </a:p>
        </p:txBody>
      </p:sp>
    </p:spTree>
    <p:extLst>
      <p:ext uri="{BB962C8B-B14F-4D97-AF65-F5344CB8AC3E}">
        <p14:creationId xmlns:p14="http://schemas.microsoft.com/office/powerpoint/2010/main" val="24791369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Today’s Contents and Agenda</a:t>
            </a:r>
            <a:endParaRPr lang="en-US" altLang="en-US" sz="1600" i="1" dirty="0">
              <a:solidFill>
                <a:schemeClr val="bg1"/>
              </a:solidFill>
            </a:endParaRPr>
          </a:p>
        </p:txBody>
      </p:sp>
      <p:sp>
        <p:nvSpPr>
          <p:cNvPr id="8" name="TextBox 9">
            <a:extLst>
              <a:ext uri="{FF2B5EF4-FFF2-40B4-BE49-F238E27FC236}">
                <a16:creationId xmlns:a16="http://schemas.microsoft.com/office/drawing/2014/main" id="{C620D63A-20BF-1226-00E2-4E59225D36A5}"/>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3</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E6156 - Topics in SW Engineering: Cloud Computing (F22)			© Donald F. Ferguson, 2022</a:t>
            </a:r>
            <a:endParaRPr lang="en-US" altLang="en-US" sz="800" i="1" dirty="0">
              <a:solidFill>
                <a:schemeClr val="bg1"/>
              </a:solidFill>
            </a:endParaRPr>
          </a:p>
        </p:txBody>
      </p:sp>
    </p:spTree>
    <p:extLst>
      <p:ext uri="{BB962C8B-B14F-4D97-AF65-F5344CB8AC3E}">
        <p14:creationId xmlns:p14="http://schemas.microsoft.com/office/powerpoint/2010/main" val="28763641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5A66B73-C853-C242-B5AA-A4441464D00C}"/>
              </a:ext>
            </a:extLst>
          </p:cNvPr>
          <p:cNvSpPr>
            <a:spLocks noGrp="1"/>
          </p:cNvSpPr>
          <p:nvPr>
            <p:ph idx="1"/>
          </p:nvPr>
        </p:nvSpPr>
        <p:spPr/>
        <p:txBody>
          <a:bodyPr/>
          <a:lstStyle/>
          <a:p>
            <a:pPr marL="0" indent="0">
              <a:buNone/>
            </a:pPr>
            <a:r>
              <a:rPr lang="en-US" dirty="0"/>
              <a:t>There are several online tutorials. Understanding  some terms is useful.</a:t>
            </a:r>
          </a:p>
          <a:p>
            <a:r>
              <a:rPr lang="en-US" sz="1200" dirty="0"/>
              <a:t>AWS has the concept of a </a:t>
            </a:r>
            <a:r>
              <a:rPr lang="en-US" sz="1200" u="sng" dirty="0"/>
              <a:t>Region</a:t>
            </a:r>
            <a:r>
              <a:rPr lang="en-US" sz="1200" dirty="0"/>
              <a:t>, which is a physical location around the world where we cluster data centers. We call each group of logical data centers an Availability Zone. Each AWS Region consists of multiple, isolated, and physically separate AZ's within a geographic area.</a:t>
            </a:r>
          </a:p>
          <a:p>
            <a:r>
              <a:rPr lang="en-US" sz="1200" dirty="0"/>
              <a:t>An </a:t>
            </a:r>
            <a:r>
              <a:rPr lang="en-US" sz="1200" u="sng" dirty="0"/>
              <a:t>Availability Zone (AZ)</a:t>
            </a:r>
            <a:r>
              <a:rPr lang="en-US" sz="1200" dirty="0"/>
              <a:t> is one or more discrete data centers with redundant power, networking, and connectivity in an AWS Region. AZs give customers the ability to operate production applications and databases that are more highly available, fault tolerant, and scalable than would be possible from a single data center.</a:t>
            </a:r>
          </a:p>
          <a:p>
            <a:r>
              <a:rPr lang="en-US" sz="1200" dirty="0"/>
              <a:t>A </a:t>
            </a:r>
            <a:r>
              <a:rPr lang="en-US" sz="1200" u="sng" dirty="0"/>
              <a:t>VPC is a virtual private cloud</a:t>
            </a:r>
            <a:r>
              <a:rPr lang="en-US" sz="1200" dirty="0"/>
              <a:t>, which works like a private network to isolate the resources within it. </a:t>
            </a:r>
          </a:p>
          <a:p>
            <a:r>
              <a:rPr lang="en-US" sz="1200" dirty="0"/>
              <a:t>A </a:t>
            </a:r>
            <a:r>
              <a:rPr lang="en-US" sz="1200" u="sng" dirty="0"/>
              <a:t>route table </a:t>
            </a:r>
            <a:r>
              <a:rPr lang="en-US" sz="1200" dirty="0"/>
              <a:t>contains a set of rules, called routes, that are used to determine where network traffic is directed. </a:t>
            </a:r>
          </a:p>
          <a:p>
            <a:r>
              <a:rPr lang="en-US" sz="1200" dirty="0"/>
              <a:t>A </a:t>
            </a:r>
            <a:r>
              <a:rPr lang="en-US" sz="1200" u="sng" dirty="0"/>
              <a:t>subnet</a:t>
            </a:r>
            <a:r>
              <a:rPr lang="en-US" sz="1200" dirty="0"/>
              <a:t> is a defined set of network IP addresses that are used to increase the security and efficiency of network communications. You can think of them like postal codes, used for routing packages from one location to another. </a:t>
            </a:r>
          </a:p>
          <a:p>
            <a:r>
              <a:rPr lang="en-US" sz="1200" dirty="0"/>
              <a:t>A </a:t>
            </a:r>
            <a:r>
              <a:rPr lang="en-US" sz="1200" u="sng" dirty="0"/>
              <a:t>network interface</a:t>
            </a:r>
            <a:r>
              <a:rPr lang="en-US" sz="1200" dirty="0"/>
              <a:t> represents a virtual network card. The network interface displays its network interface ID, subnet ID, VPC ID, security group, and the Availability Zone that it exists in. </a:t>
            </a:r>
          </a:p>
          <a:p>
            <a:r>
              <a:rPr lang="en-US" sz="1200" dirty="0"/>
              <a:t>A </a:t>
            </a:r>
            <a:r>
              <a:rPr lang="en-US" sz="1200" u="sng" dirty="0"/>
              <a:t>security group </a:t>
            </a:r>
            <a:r>
              <a:rPr lang="en-US" sz="1200" dirty="0"/>
              <a:t>is a set of rules that controls the network access to the resources it is associated with. Access is permitted only to and from the components defined in the security group's inbound and outbound rules. </a:t>
            </a:r>
          </a:p>
          <a:p>
            <a:r>
              <a:rPr lang="en-US" sz="1200" dirty="0"/>
              <a:t>An </a:t>
            </a:r>
            <a:r>
              <a:rPr lang="en-US" sz="1200" u="sng" dirty="0"/>
              <a:t>internet gateway </a:t>
            </a:r>
            <a:r>
              <a:rPr lang="en-US" sz="1200" dirty="0"/>
              <a:t>is a VPC component that allows communication between instances in your VPC and the internet. </a:t>
            </a:r>
          </a:p>
          <a:p>
            <a:r>
              <a:rPr lang="en-US" sz="1200" dirty="0"/>
              <a:t>A VPC endpoint enables you to privately connect your VPC to supported AWS services without using public IP addresses. </a:t>
            </a:r>
          </a:p>
          <a:p>
            <a:pPr marL="0" indent="0">
              <a:buNone/>
            </a:pPr>
            <a:r>
              <a:rPr lang="en-US" sz="1800" dirty="0"/>
              <a:t>All clouds have similar concepts but with different names.</a:t>
            </a:r>
          </a:p>
          <a:p>
            <a:endParaRPr lang="en-US" sz="1200" dirty="0"/>
          </a:p>
          <a:p>
            <a:endParaRPr lang="en-US" sz="1200" dirty="0"/>
          </a:p>
          <a:p>
            <a:pPr lvl="1"/>
            <a:endParaRPr lang="en-US" sz="1100" dirty="0"/>
          </a:p>
        </p:txBody>
      </p:sp>
      <p:sp>
        <p:nvSpPr>
          <p:cNvPr id="3" name="Title 2">
            <a:extLst>
              <a:ext uri="{FF2B5EF4-FFF2-40B4-BE49-F238E27FC236}">
                <a16:creationId xmlns:a16="http://schemas.microsoft.com/office/drawing/2014/main" id="{76310FAB-E76D-904F-875C-776D89F87ECC}"/>
              </a:ext>
            </a:extLst>
          </p:cNvPr>
          <p:cNvSpPr>
            <a:spLocks noGrp="1"/>
          </p:cNvSpPr>
          <p:nvPr>
            <p:ph type="title"/>
          </p:nvPr>
        </p:nvSpPr>
        <p:spPr/>
        <p:txBody>
          <a:bodyPr/>
          <a:lstStyle/>
          <a:p>
            <a:r>
              <a:rPr lang="en-US" dirty="0"/>
              <a:t>Some Terminology (AWS)</a:t>
            </a:r>
          </a:p>
        </p:txBody>
      </p:sp>
    </p:spTree>
    <p:extLst>
      <p:ext uri="{BB962C8B-B14F-4D97-AF65-F5344CB8AC3E}">
        <p14:creationId xmlns:p14="http://schemas.microsoft.com/office/powerpoint/2010/main" val="2757686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34CDA3F8-0150-5542-B6F3-D6376AE61D3C}"/>
              </a:ext>
            </a:extLst>
          </p:cNvPr>
          <p:cNvSpPr>
            <a:spLocks noGrp="1"/>
          </p:cNvSpPr>
          <p:nvPr>
            <p:ph idx="1"/>
          </p:nvPr>
        </p:nvSpPr>
        <p:spPr>
          <a:xfrm>
            <a:off x="152400" y="590550"/>
            <a:ext cx="8839200" cy="4000500"/>
          </a:xfrm>
        </p:spPr>
        <p:txBody>
          <a:bodyPr/>
          <a:lstStyle/>
          <a:p>
            <a:pPr>
              <a:spcBef>
                <a:spcPts val="0"/>
              </a:spcBef>
              <a:spcAft>
                <a:spcPts val="200"/>
              </a:spcAft>
            </a:pPr>
            <a:r>
              <a:rPr lang="en-US" sz="1800" dirty="0"/>
              <a:t>Well, actually, let’s not do that for now.</a:t>
            </a:r>
          </a:p>
          <a:p>
            <a:pPr>
              <a:spcBef>
                <a:spcPts val="0"/>
              </a:spcBef>
              <a:spcAft>
                <a:spcPts val="200"/>
              </a:spcAft>
            </a:pPr>
            <a:r>
              <a:rPr lang="en-US" sz="1800" dirty="0"/>
              <a:t>We are just going to create our first virtual machine.</a:t>
            </a:r>
          </a:p>
          <a:p>
            <a:pPr>
              <a:spcBef>
                <a:spcPts val="0"/>
              </a:spcBef>
              <a:spcAft>
                <a:spcPts val="200"/>
              </a:spcAft>
            </a:pPr>
            <a:r>
              <a:rPr lang="en-US" sz="1800" dirty="0"/>
              <a:t>But,</a:t>
            </a:r>
          </a:p>
          <a:p>
            <a:pPr lvl="1">
              <a:spcBef>
                <a:spcPts val="0"/>
              </a:spcBef>
              <a:spcAft>
                <a:spcPts val="200"/>
              </a:spcAft>
            </a:pPr>
            <a:r>
              <a:rPr lang="en-US" sz="1600" dirty="0"/>
              <a:t>The virtual machine is in my “default” VPC.</a:t>
            </a:r>
          </a:p>
          <a:p>
            <a:pPr lvl="1">
              <a:spcBef>
                <a:spcPts val="0"/>
              </a:spcBef>
              <a:spcAft>
                <a:spcPts val="200"/>
              </a:spcAft>
            </a:pPr>
            <a:r>
              <a:rPr lang="en-US" sz="1600" dirty="0"/>
              <a:t>Setting up and using the VM requires understanding some of the concepts.</a:t>
            </a:r>
          </a:p>
          <a:p>
            <a:pPr>
              <a:spcBef>
                <a:spcPts val="0"/>
              </a:spcBef>
              <a:spcAft>
                <a:spcPts val="200"/>
              </a:spcAft>
            </a:pPr>
            <a:r>
              <a:rPr lang="en-US" sz="1800" dirty="0"/>
              <a:t>We can mostly just use the EC2 wizard for now.</a:t>
            </a:r>
          </a:p>
          <a:p>
            <a:pPr>
              <a:spcBef>
                <a:spcPts val="0"/>
              </a:spcBef>
              <a:spcAft>
                <a:spcPts val="200"/>
              </a:spcAft>
            </a:pPr>
            <a:r>
              <a:rPr lang="en-US" sz="1800" dirty="0"/>
              <a:t>I am going to set up a VM to host our first cloud application</a:t>
            </a:r>
          </a:p>
          <a:p>
            <a:pPr lvl="1">
              <a:spcBef>
                <a:spcPts val="0"/>
              </a:spcBef>
              <a:spcAft>
                <a:spcPts val="200"/>
              </a:spcAft>
            </a:pPr>
            <a:r>
              <a:rPr lang="en-US" sz="1600" dirty="0"/>
              <a:t>I will deploy the application and supporting SW.</a:t>
            </a:r>
          </a:p>
          <a:p>
            <a:pPr lvl="1">
              <a:spcBef>
                <a:spcPts val="0"/>
              </a:spcBef>
              <a:spcAft>
                <a:spcPts val="200"/>
              </a:spcAft>
            </a:pPr>
            <a:r>
              <a:rPr lang="en-US" sz="1600" dirty="0"/>
              <a:t>Basic tasks:</a:t>
            </a:r>
          </a:p>
          <a:p>
            <a:pPr marL="1257300" lvl="2" indent="-342900">
              <a:spcBef>
                <a:spcPts val="0"/>
              </a:spcBef>
              <a:spcAft>
                <a:spcPts val="200"/>
              </a:spcAft>
              <a:buFont typeface="+mj-lt"/>
              <a:buAutoNum type="arabicPeriod"/>
            </a:pPr>
            <a:r>
              <a:rPr lang="en-US" sz="1400" dirty="0"/>
              <a:t>Configure and deploy VM, SSH credentials, security group rules.</a:t>
            </a:r>
          </a:p>
          <a:p>
            <a:pPr marL="1257300" lvl="2" indent="-342900">
              <a:spcBef>
                <a:spcPts val="0"/>
              </a:spcBef>
              <a:spcAft>
                <a:spcPts val="200"/>
              </a:spcAft>
              <a:buFont typeface="+mj-lt"/>
              <a:buAutoNum type="arabicPeriod"/>
            </a:pPr>
            <a:r>
              <a:rPr lang="en-US" sz="1400" dirty="0"/>
              <a:t>Install supporting software: Python, MySQL.</a:t>
            </a:r>
          </a:p>
          <a:p>
            <a:pPr marL="1257300" lvl="2" indent="-342900">
              <a:spcBef>
                <a:spcPts val="0"/>
              </a:spcBef>
              <a:spcAft>
                <a:spcPts val="200"/>
              </a:spcAft>
              <a:buFont typeface="+mj-lt"/>
              <a:buAutoNum type="arabicPeriod"/>
            </a:pPr>
            <a:r>
              <a:rPr lang="en-US" sz="1400" dirty="0"/>
              <a:t>Set up the database and deploy the application.</a:t>
            </a:r>
          </a:p>
          <a:p>
            <a:pPr marL="1257300" lvl="2" indent="-342900">
              <a:spcBef>
                <a:spcPts val="0"/>
              </a:spcBef>
              <a:spcAft>
                <a:spcPts val="200"/>
              </a:spcAft>
              <a:buFont typeface="+mj-lt"/>
              <a:buAutoNum type="arabicPeriod"/>
            </a:pPr>
            <a:r>
              <a:rPr lang="en-US" sz="1400" dirty="0"/>
              <a:t>Run “Hello World” test.</a:t>
            </a:r>
          </a:p>
          <a:p>
            <a:pPr marL="457200">
              <a:spcBef>
                <a:spcPts val="0"/>
              </a:spcBef>
              <a:spcAft>
                <a:spcPts val="200"/>
              </a:spcAft>
            </a:pPr>
            <a:r>
              <a:rPr lang="en-US" sz="1800" u="sng" dirty="0"/>
              <a:t>But first, let’s walk through the application structure and implementation.</a:t>
            </a:r>
          </a:p>
          <a:p>
            <a:pPr>
              <a:spcBef>
                <a:spcPts val="0"/>
              </a:spcBef>
              <a:spcAft>
                <a:spcPts val="200"/>
              </a:spcAft>
            </a:pPr>
            <a:endParaRPr lang="en-US" sz="1800" dirty="0"/>
          </a:p>
        </p:txBody>
      </p:sp>
      <p:sp>
        <p:nvSpPr>
          <p:cNvPr id="5" name="Title 4">
            <a:extLst>
              <a:ext uri="{FF2B5EF4-FFF2-40B4-BE49-F238E27FC236}">
                <a16:creationId xmlns:a16="http://schemas.microsoft.com/office/drawing/2014/main" id="{5C255728-59D6-CD4F-B51B-82011BC2E3BB}"/>
              </a:ext>
            </a:extLst>
          </p:cNvPr>
          <p:cNvSpPr>
            <a:spLocks noGrp="1"/>
          </p:cNvSpPr>
          <p:nvPr>
            <p:ph type="title"/>
          </p:nvPr>
        </p:nvSpPr>
        <p:spPr/>
        <p:txBody>
          <a:bodyPr/>
          <a:lstStyle/>
          <a:p>
            <a:r>
              <a:rPr lang="en-US" dirty="0"/>
              <a:t>Let’s Build our First VPC</a:t>
            </a:r>
          </a:p>
        </p:txBody>
      </p:sp>
    </p:spTree>
    <p:extLst>
      <p:ext uri="{BB962C8B-B14F-4D97-AF65-F5344CB8AC3E}">
        <p14:creationId xmlns:p14="http://schemas.microsoft.com/office/powerpoint/2010/main" val="229374713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Assignment/Project 1</a:t>
            </a:r>
            <a:endParaRPr lang="en-US" altLang="en-US" sz="1600" i="1" dirty="0">
              <a:solidFill>
                <a:schemeClr val="bg1"/>
              </a:solidFill>
            </a:endParaRPr>
          </a:p>
        </p:txBody>
      </p:sp>
      <p:sp>
        <p:nvSpPr>
          <p:cNvPr id="8" name="TextBox 11">
            <a:extLst>
              <a:ext uri="{FF2B5EF4-FFF2-40B4-BE49-F238E27FC236}">
                <a16:creationId xmlns:a16="http://schemas.microsoft.com/office/drawing/2014/main" id="{BAB4F1FA-79DB-4440-889D-6A496779594A}"/>
              </a:ext>
            </a:extLst>
          </p:cNvPr>
          <p:cNvSpPr txBox="1">
            <a:spLocks noChangeArrowheads="1"/>
          </p:cNvSpPr>
          <p:nvPr/>
        </p:nvSpPr>
        <p:spPr bwMode="auto">
          <a:xfrm>
            <a:off x="0" y="4718692"/>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32</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E6156 – Topics in SW Engineering: Cloud Computing: </a:t>
            </a:r>
            <a:r>
              <a:rPr lang="en-US" altLang="en-US" sz="1050" i="1" dirty="0">
                <a:solidFill>
                  <a:schemeClr val="bg1"/>
                </a:solidFill>
              </a:rPr>
              <a:t>Lecture 1 – Introduction, Course Overview, Concepts</a:t>
            </a:r>
            <a:br>
              <a:rPr lang="en-US" altLang="en-US" sz="1050" i="1" baseline="0" dirty="0">
                <a:solidFill>
                  <a:schemeClr val="bg1"/>
                </a:solidFill>
              </a:rPr>
            </a:br>
            <a:r>
              <a:rPr lang="de-DE" altLang="en-US" sz="900" i="1" dirty="0">
                <a:solidFill>
                  <a:schemeClr val="bg1"/>
                </a:solidFill>
              </a:rPr>
              <a:t>© Donald F. Ferguson, 2022</a:t>
            </a:r>
            <a:endParaRPr lang="en-US" altLang="en-US" sz="900" i="1" dirty="0">
              <a:solidFill>
                <a:schemeClr val="bg1"/>
              </a:solidFill>
            </a:endParaRPr>
          </a:p>
        </p:txBody>
      </p:sp>
    </p:spTree>
    <p:extLst>
      <p:ext uri="{BB962C8B-B14F-4D97-AF65-F5344CB8AC3E}">
        <p14:creationId xmlns:p14="http://schemas.microsoft.com/office/powerpoint/2010/main" val="406321163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11AA8CB-7D5C-F249-816D-C7EB671E6A13}"/>
              </a:ext>
            </a:extLst>
          </p:cNvPr>
          <p:cNvSpPr>
            <a:spLocks noGrp="1"/>
          </p:cNvSpPr>
          <p:nvPr>
            <p:ph idx="1"/>
          </p:nvPr>
        </p:nvSpPr>
        <p:spPr>
          <a:xfrm>
            <a:off x="174811" y="514350"/>
            <a:ext cx="8798860" cy="4114799"/>
          </a:xfrm>
        </p:spPr>
        <p:txBody>
          <a:bodyPr/>
          <a:lstStyle/>
          <a:p>
            <a:r>
              <a:rPr lang="en-US" sz="1100" dirty="0"/>
              <a:t>Individual:</a:t>
            </a:r>
          </a:p>
          <a:p>
            <a:pPr lvl="1"/>
            <a:r>
              <a:rPr lang="en-US" sz="1050" dirty="0"/>
              <a:t>Create an AWS account.</a:t>
            </a:r>
          </a:p>
          <a:p>
            <a:pPr lvl="1"/>
            <a:r>
              <a:rPr lang="en-US" sz="1050" dirty="0"/>
              <a:t>Configure laptop</a:t>
            </a:r>
          </a:p>
          <a:p>
            <a:pPr lvl="2"/>
            <a:r>
              <a:rPr lang="en-US" sz="1000" dirty="0"/>
              <a:t>IDE:</a:t>
            </a:r>
          </a:p>
          <a:p>
            <a:pPr lvl="3"/>
            <a:r>
              <a:rPr lang="en-US" sz="900" dirty="0"/>
              <a:t>Get JetBrains student license.</a:t>
            </a:r>
          </a:p>
          <a:p>
            <a:pPr lvl="3"/>
            <a:r>
              <a:rPr lang="en-US" sz="900" dirty="0"/>
              <a:t>Install PyCharm</a:t>
            </a:r>
          </a:p>
          <a:p>
            <a:pPr lvl="3"/>
            <a:r>
              <a:rPr lang="en-US" sz="900" dirty="0"/>
              <a:t>Optional:</a:t>
            </a:r>
          </a:p>
          <a:p>
            <a:pPr lvl="4"/>
            <a:r>
              <a:rPr lang="en-US" sz="900" dirty="0"/>
              <a:t>Install WebStorm</a:t>
            </a:r>
          </a:p>
          <a:p>
            <a:pPr lvl="4"/>
            <a:r>
              <a:rPr lang="en-US" sz="900" dirty="0"/>
              <a:t>Install </a:t>
            </a:r>
            <a:r>
              <a:rPr lang="en-US" sz="900" dirty="0" err="1"/>
              <a:t>DataGrip</a:t>
            </a:r>
            <a:endParaRPr lang="en-US" sz="900" dirty="0"/>
          </a:p>
          <a:p>
            <a:pPr lvl="2"/>
            <a:r>
              <a:rPr lang="en-US" sz="1000" dirty="0"/>
              <a:t>Install Anaconda (new environment)</a:t>
            </a:r>
          </a:p>
          <a:p>
            <a:pPr lvl="2"/>
            <a:r>
              <a:rPr lang="en-US" sz="1000" dirty="0"/>
              <a:t>Install MySQL</a:t>
            </a:r>
          </a:p>
          <a:p>
            <a:pPr lvl="2"/>
            <a:r>
              <a:rPr lang="en-US" sz="1000" dirty="0"/>
              <a:t>Postman</a:t>
            </a:r>
          </a:p>
          <a:p>
            <a:pPr lvl="1"/>
            <a:r>
              <a:rPr lang="en-US" sz="1050" dirty="0"/>
              <a:t>Demo application:</a:t>
            </a:r>
          </a:p>
          <a:p>
            <a:pPr lvl="2"/>
            <a:r>
              <a:rPr lang="en-US" sz="1000" dirty="0"/>
              <a:t>Clone demo-flask project from GitHub (</a:t>
            </a:r>
            <a:r>
              <a:rPr lang="en-US" sz="1000" dirty="0">
                <a:hlinkClick r:id="rId2"/>
              </a:rPr>
              <a:t>https://github.com/donald-f-ferguson/demo-flask.git</a:t>
            </a:r>
            <a:r>
              <a:rPr lang="en-US" sz="1000" dirty="0"/>
              <a:t>)</a:t>
            </a:r>
          </a:p>
          <a:p>
            <a:pPr lvl="2"/>
            <a:r>
              <a:rPr lang="en-US" sz="1000" dirty="0"/>
              <a:t>Modify application to use a simple database table for users that you create.</a:t>
            </a:r>
          </a:p>
          <a:p>
            <a:pPr lvl="2"/>
            <a:r>
              <a:rPr lang="en-US" sz="1000" dirty="0"/>
              <a:t>Test application with Postman</a:t>
            </a:r>
          </a:p>
          <a:p>
            <a:r>
              <a:rPr lang="en-US" sz="1200" dirty="0"/>
              <a:t>Group: Form 5 student team.</a:t>
            </a:r>
          </a:p>
          <a:p>
            <a:pPr lvl="1"/>
            <a:r>
              <a:rPr lang="en-US" sz="1100" dirty="0"/>
              <a:t>Register team information on </a:t>
            </a:r>
            <a:r>
              <a:rPr lang="en-US" sz="1100" dirty="0">
                <a:hlinkClick r:id="rId3"/>
              </a:rPr>
              <a:t>Google Sheet</a:t>
            </a:r>
            <a:r>
              <a:rPr lang="en-US" sz="1100" dirty="0"/>
              <a:t> for class.</a:t>
            </a:r>
          </a:p>
          <a:p>
            <a:pPr lvl="1"/>
            <a:r>
              <a:rPr lang="en-US" sz="1100" dirty="0"/>
              <a:t>Create AWS group account for team and add members.</a:t>
            </a:r>
          </a:p>
          <a:p>
            <a:pPr lvl="1"/>
            <a:r>
              <a:rPr lang="en-US" sz="1100" dirty="0"/>
              <a:t>Create Trello for team. Create GitHub repo for team.</a:t>
            </a:r>
          </a:p>
          <a:p>
            <a:pPr lvl="1"/>
            <a:r>
              <a:rPr lang="en-US" sz="1100" dirty="0"/>
              <a:t>Complete tasks for deploying and testing the application, REST endpoint and DB.</a:t>
            </a:r>
          </a:p>
          <a:p>
            <a:pPr lvl="1"/>
            <a:endParaRPr lang="en-US" sz="1100" dirty="0"/>
          </a:p>
          <a:p>
            <a:pPr lvl="2"/>
            <a:endParaRPr lang="en-US" sz="1000" dirty="0"/>
          </a:p>
          <a:p>
            <a:pPr lvl="1"/>
            <a:endParaRPr lang="en-US" sz="1050" dirty="0"/>
          </a:p>
        </p:txBody>
      </p:sp>
      <p:sp>
        <p:nvSpPr>
          <p:cNvPr id="3" name="Title 2">
            <a:extLst>
              <a:ext uri="{FF2B5EF4-FFF2-40B4-BE49-F238E27FC236}">
                <a16:creationId xmlns:a16="http://schemas.microsoft.com/office/drawing/2014/main" id="{A1317174-6604-974A-88C2-AEA261041F6C}"/>
              </a:ext>
            </a:extLst>
          </p:cNvPr>
          <p:cNvSpPr>
            <a:spLocks noGrp="1"/>
          </p:cNvSpPr>
          <p:nvPr>
            <p:ph type="title"/>
          </p:nvPr>
        </p:nvSpPr>
        <p:spPr/>
        <p:txBody>
          <a:bodyPr/>
          <a:lstStyle/>
          <a:p>
            <a:r>
              <a:rPr lang="en-US" dirty="0"/>
              <a:t>Assignment 1/Project Step 1</a:t>
            </a:r>
          </a:p>
        </p:txBody>
      </p:sp>
      <p:pic>
        <p:nvPicPr>
          <p:cNvPr id="5" name="Picture 4">
            <a:extLst>
              <a:ext uri="{FF2B5EF4-FFF2-40B4-BE49-F238E27FC236}">
                <a16:creationId xmlns:a16="http://schemas.microsoft.com/office/drawing/2014/main" id="{3FC62BE3-7458-CF41-BAF5-6AC4D0393FC1}"/>
              </a:ext>
            </a:extLst>
          </p:cNvPr>
          <p:cNvPicPr>
            <a:picLocks noChangeAspect="1"/>
          </p:cNvPicPr>
          <p:nvPr/>
        </p:nvPicPr>
        <p:blipFill>
          <a:blip r:embed="rId4"/>
          <a:stretch>
            <a:fillRect/>
          </a:stretch>
        </p:blipFill>
        <p:spPr>
          <a:xfrm>
            <a:off x="4139453" y="444319"/>
            <a:ext cx="4991100" cy="2463080"/>
          </a:xfrm>
          <a:prstGeom prst="rect">
            <a:avLst/>
          </a:prstGeom>
        </p:spPr>
      </p:pic>
    </p:spTree>
    <p:extLst>
      <p:ext uri="{BB962C8B-B14F-4D97-AF65-F5344CB8AC3E}">
        <p14:creationId xmlns:p14="http://schemas.microsoft.com/office/powerpoint/2010/main" val="8661502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F3D7C27-AE73-4F84-8E8A-89D4631ACD0F}"/>
              </a:ext>
            </a:extLst>
          </p:cNvPr>
          <p:cNvSpPr>
            <a:spLocks noGrp="1"/>
          </p:cNvSpPr>
          <p:nvPr>
            <p:ph idx="1"/>
          </p:nvPr>
        </p:nvSpPr>
        <p:spPr/>
        <p:txBody>
          <a:bodyPr/>
          <a:lstStyle/>
          <a:p>
            <a:pPr>
              <a:spcBef>
                <a:spcPts val="0"/>
              </a:spcBef>
              <a:spcAft>
                <a:spcPts val="200"/>
              </a:spcAft>
            </a:pPr>
            <a:r>
              <a:rPr lang="en-US" sz="1800" dirty="0"/>
              <a:t>Introduction</a:t>
            </a:r>
          </a:p>
          <a:p>
            <a:pPr lvl="1">
              <a:spcBef>
                <a:spcPts val="0"/>
              </a:spcBef>
              <a:spcAft>
                <a:spcPts val="200"/>
              </a:spcAft>
            </a:pPr>
            <a:r>
              <a:rPr lang="en-US" sz="1600" dirty="0"/>
              <a:t>Your instructor</a:t>
            </a:r>
          </a:p>
          <a:p>
            <a:pPr lvl="1">
              <a:spcBef>
                <a:spcPts val="0"/>
              </a:spcBef>
              <a:spcAft>
                <a:spcPts val="200"/>
              </a:spcAft>
            </a:pPr>
            <a:r>
              <a:rPr lang="en-US" sz="1600" dirty="0"/>
              <a:t>Course logistics, objectives, grading and overview</a:t>
            </a:r>
            <a:br>
              <a:rPr lang="en-US" sz="1600" dirty="0"/>
            </a:br>
            <a:endParaRPr lang="en-US" sz="1600" dirty="0"/>
          </a:p>
          <a:p>
            <a:pPr>
              <a:spcBef>
                <a:spcPts val="0"/>
              </a:spcBef>
              <a:spcAft>
                <a:spcPts val="200"/>
              </a:spcAft>
            </a:pPr>
            <a:r>
              <a:rPr lang="en-US" sz="1800" dirty="0"/>
              <a:t>Overview of core concepts</a:t>
            </a:r>
          </a:p>
          <a:p>
            <a:pPr lvl="1">
              <a:spcBef>
                <a:spcPts val="0"/>
              </a:spcBef>
              <a:spcAft>
                <a:spcPts val="200"/>
              </a:spcAft>
            </a:pPr>
            <a:r>
              <a:rPr lang="en-US" sz="1600" dirty="0"/>
              <a:t>Cloud computing</a:t>
            </a:r>
          </a:p>
          <a:p>
            <a:pPr lvl="1">
              <a:spcBef>
                <a:spcPts val="0"/>
              </a:spcBef>
              <a:spcAft>
                <a:spcPts val="200"/>
              </a:spcAft>
            </a:pPr>
            <a:r>
              <a:rPr lang="en-US" sz="1600" dirty="0"/>
              <a:t>Microservices</a:t>
            </a:r>
          </a:p>
          <a:p>
            <a:pPr lvl="1">
              <a:spcBef>
                <a:spcPts val="0"/>
              </a:spcBef>
              <a:spcAft>
                <a:spcPts val="200"/>
              </a:spcAft>
            </a:pPr>
            <a:r>
              <a:rPr lang="en-US" sz="1600" dirty="0"/>
              <a:t>Full-stack web application</a:t>
            </a:r>
          </a:p>
          <a:p>
            <a:pPr lvl="1">
              <a:spcBef>
                <a:spcPts val="0"/>
              </a:spcBef>
              <a:spcAft>
                <a:spcPts val="200"/>
              </a:spcAft>
            </a:pPr>
            <a:r>
              <a:rPr lang="en-US" sz="1600" dirty="0"/>
              <a:t>Virtual Machines, IaaS</a:t>
            </a:r>
            <a:br>
              <a:rPr lang="en-US" sz="1600" dirty="0"/>
            </a:br>
            <a:endParaRPr lang="en-US" sz="1600" dirty="0"/>
          </a:p>
          <a:p>
            <a:pPr>
              <a:spcBef>
                <a:spcPts val="0"/>
              </a:spcBef>
              <a:spcAft>
                <a:spcPts val="200"/>
              </a:spcAft>
            </a:pPr>
            <a:r>
              <a:rPr lang="en-US" sz="1800" dirty="0"/>
              <a:t>Course first steps</a:t>
            </a:r>
          </a:p>
          <a:p>
            <a:pPr lvl="1">
              <a:spcBef>
                <a:spcPts val="0"/>
              </a:spcBef>
              <a:spcAft>
                <a:spcPts val="200"/>
              </a:spcAft>
            </a:pPr>
            <a:r>
              <a:rPr lang="en-US" sz="1600" dirty="0"/>
              <a:t>Form teams</a:t>
            </a:r>
          </a:p>
          <a:p>
            <a:pPr lvl="1">
              <a:spcBef>
                <a:spcPts val="0"/>
              </a:spcBef>
              <a:spcAft>
                <a:spcPts val="200"/>
              </a:spcAft>
            </a:pPr>
            <a:r>
              <a:rPr lang="en-US" sz="1600" dirty="0"/>
              <a:t>Individual assignment – build and deploy ”Hello world!” application</a:t>
            </a:r>
          </a:p>
          <a:p>
            <a:pPr lvl="1">
              <a:spcBef>
                <a:spcPts val="0"/>
              </a:spcBef>
              <a:spcAft>
                <a:spcPts val="200"/>
              </a:spcAft>
            </a:pPr>
            <a:r>
              <a:rPr lang="en-US" sz="1600" dirty="0"/>
              <a:t>Starting example walkthrough</a:t>
            </a:r>
          </a:p>
        </p:txBody>
      </p:sp>
      <p:sp>
        <p:nvSpPr>
          <p:cNvPr id="3" name="Title 2">
            <a:extLst>
              <a:ext uri="{FF2B5EF4-FFF2-40B4-BE49-F238E27FC236}">
                <a16:creationId xmlns:a16="http://schemas.microsoft.com/office/drawing/2014/main" id="{E15A1795-65AA-461A-9C4C-F3E8DEAEEFE2}"/>
              </a:ext>
            </a:extLst>
          </p:cNvPr>
          <p:cNvSpPr>
            <a:spLocks noGrp="1"/>
          </p:cNvSpPr>
          <p:nvPr>
            <p:ph type="title"/>
          </p:nvPr>
        </p:nvSpPr>
        <p:spPr/>
        <p:txBody>
          <a:bodyPr/>
          <a:lstStyle/>
          <a:p>
            <a:r>
              <a:rPr lang="en-US" dirty="0"/>
              <a:t>Contents and Agenda</a:t>
            </a:r>
          </a:p>
        </p:txBody>
      </p:sp>
    </p:spTree>
    <p:extLst>
      <p:ext uri="{BB962C8B-B14F-4D97-AF65-F5344CB8AC3E}">
        <p14:creationId xmlns:p14="http://schemas.microsoft.com/office/powerpoint/2010/main" val="35522075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Introduction</a:t>
            </a:r>
            <a:endParaRPr lang="en-US" altLang="en-US" sz="1600" i="1" dirty="0">
              <a:solidFill>
                <a:schemeClr val="bg1"/>
              </a:solidFill>
            </a:endParaRPr>
          </a:p>
        </p:txBody>
      </p:sp>
      <p:sp>
        <p:nvSpPr>
          <p:cNvPr id="8" name="TextBox 9">
            <a:extLst>
              <a:ext uri="{FF2B5EF4-FFF2-40B4-BE49-F238E27FC236}">
                <a16:creationId xmlns:a16="http://schemas.microsoft.com/office/drawing/2014/main" id="{60DCA328-C8A5-A1AF-537A-0DD2ACA38A4C}"/>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5</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E6156 - Topics in SW Engineering: Cloud Computing (F22)			© Donald F. Ferguson, 2022</a:t>
            </a:r>
            <a:endParaRPr lang="en-US" altLang="en-US" sz="800" i="1" dirty="0">
              <a:solidFill>
                <a:schemeClr val="bg1"/>
              </a:solidFill>
            </a:endParaRPr>
          </a:p>
        </p:txBody>
      </p:sp>
    </p:spTree>
    <p:extLst>
      <p:ext uri="{BB962C8B-B14F-4D97-AF65-F5344CB8AC3E}">
        <p14:creationId xmlns:p14="http://schemas.microsoft.com/office/powerpoint/2010/main" val="38073521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57EB903-EC8E-A34F-9465-4F07E0EEFEDD}"/>
              </a:ext>
            </a:extLst>
          </p:cNvPr>
          <p:cNvSpPr>
            <a:spLocks noGrp="1"/>
          </p:cNvSpPr>
          <p:nvPr>
            <p:ph idx="1"/>
          </p:nvPr>
        </p:nvSpPr>
        <p:spPr>
          <a:xfrm>
            <a:off x="17172" y="438150"/>
            <a:ext cx="8839200" cy="4038600"/>
          </a:xfrm>
        </p:spPr>
        <p:txBody>
          <a:bodyPr/>
          <a:lstStyle/>
          <a:p>
            <a:r>
              <a:rPr lang="en-US" sz="1400" dirty="0"/>
              <a:t>35 years in computer science industry:</a:t>
            </a:r>
          </a:p>
          <a:p>
            <a:pPr lvl="1"/>
            <a:r>
              <a:rPr lang="en-US" sz="1200" dirty="0"/>
              <a:t>IBM Fellow.</a:t>
            </a:r>
          </a:p>
          <a:p>
            <a:pPr lvl="1"/>
            <a:r>
              <a:rPr lang="en-US" sz="1200" dirty="0"/>
              <a:t>Microsoft Technical Fellow.</a:t>
            </a:r>
          </a:p>
          <a:p>
            <a:pPr lvl="1"/>
            <a:r>
              <a:rPr lang="en-US" sz="1200" dirty="0"/>
              <a:t>Chief Technology Officer, CA technologies.</a:t>
            </a:r>
          </a:p>
          <a:p>
            <a:pPr lvl="1"/>
            <a:r>
              <a:rPr lang="en-US" sz="1200" dirty="0"/>
              <a:t>Dell Senior Technical Fellow.</a:t>
            </a:r>
          </a:p>
          <a:p>
            <a:pPr lvl="1"/>
            <a:r>
              <a:rPr lang="en-US" sz="1200" dirty="0"/>
              <a:t>CTO, Co-Founder, </a:t>
            </a:r>
            <a:r>
              <a:rPr lang="en-US" sz="1200" dirty="0">
                <a:hlinkClick r:id="rId2"/>
              </a:rPr>
              <a:t>Seeka.tv</a:t>
            </a:r>
            <a:r>
              <a:rPr lang="en-US" sz="1200" dirty="0"/>
              <a:t>.</a:t>
            </a:r>
          </a:p>
          <a:p>
            <a:pPr lvl="1"/>
            <a:r>
              <a:rPr lang="en-US" sz="1200" dirty="0"/>
              <a:t>Ansys (current):</a:t>
            </a:r>
          </a:p>
          <a:p>
            <a:pPr lvl="2"/>
            <a:r>
              <a:rPr lang="en-US" sz="1100" dirty="0"/>
              <a:t>Ansys Fellow, Chief SW Architect;</a:t>
            </a:r>
          </a:p>
          <a:p>
            <a:pPr lvl="2"/>
            <a:r>
              <a:rPr lang="en-US" sz="1100" dirty="0"/>
              <a:t>Lead development on cloud, platform, solutions and</a:t>
            </a:r>
            <a:br>
              <a:rPr lang="en-US" sz="1100" dirty="0"/>
            </a:br>
            <a:r>
              <a:rPr lang="en-US" sz="1100" dirty="0"/>
              <a:t>Autonomous Vehicles/Advanced Driver Assistance Systems</a:t>
            </a:r>
          </a:p>
          <a:p>
            <a:r>
              <a:rPr lang="en-US" sz="1400" dirty="0"/>
              <a:t>Academic experience:</a:t>
            </a:r>
          </a:p>
          <a:p>
            <a:pPr lvl="1"/>
            <a:r>
              <a:rPr lang="en-US" sz="1200" dirty="0"/>
              <a:t>BA, MS, Ph.D., Computer Science, Columbia University.</a:t>
            </a:r>
          </a:p>
          <a:p>
            <a:pPr lvl="1"/>
            <a:r>
              <a:rPr lang="en-US" sz="1200" dirty="0"/>
              <a:t>Approx. 15 semesters as an Adjunct Professor.</a:t>
            </a:r>
          </a:p>
          <a:p>
            <a:pPr lvl="1"/>
            <a:r>
              <a:rPr lang="en-US" sz="1200" dirty="0"/>
              <a:t>Professor of Professional Practice in CS (2018)</a:t>
            </a:r>
          </a:p>
          <a:p>
            <a:pPr lvl="1"/>
            <a:r>
              <a:rPr lang="en-US" sz="1200" dirty="0"/>
              <a:t>Courses:</a:t>
            </a:r>
          </a:p>
          <a:p>
            <a:pPr lvl="2"/>
            <a:r>
              <a:rPr lang="en-US" sz="1100" dirty="0"/>
              <a:t>E1006: Intro. to Computing</a:t>
            </a:r>
          </a:p>
          <a:p>
            <a:pPr lvl="2"/>
            <a:r>
              <a:rPr lang="en-US" sz="1100" dirty="0"/>
              <a:t>W4111: Intro. to Databases</a:t>
            </a:r>
          </a:p>
          <a:p>
            <a:pPr lvl="2"/>
            <a:r>
              <a:rPr lang="en-US" sz="1100" dirty="0"/>
              <a:t>E6998, E6156: Advanced Topics in SW Engineering (Cloud Computing)</a:t>
            </a:r>
          </a:p>
          <a:p>
            <a:r>
              <a:rPr lang="en-US" sz="1400" dirty="0"/>
              <a:t>Approx. 65 technical publications; Approx. 12 patents.</a:t>
            </a:r>
          </a:p>
        </p:txBody>
      </p:sp>
      <p:sp>
        <p:nvSpPr>
          <p:cNvPr id="3" name="Title 2">
            <a:extLst>
              <a:ext uri="{FF2B5EF4-FFF2-40B4-BE49-F238E27FC236}">
                <a16:creationId xmlns:a16="http://schemas.microsoft.com/office/drawing/2014/main" id="{C1FEFB4E-F4B6-F049-A67C-E2D18E6C953D}"/>
              </a:ext>
            </a:extLst>
          </p:cNvPr>
          <p:cNvSpPr>
            <a:spLocks noGrp="1"/>
          </p:cNvSpPr>
          <p:nvPr>
            <p:ph type="title"/>
          </p:nvPr>
        </p:nvSpPr>
        <p:spPr/>
        <p:txBody>
          <a:bodyPr/>
          <a:lstStyle/>
          <a:p>
            <a:r>
              <a:rPr lang="en-US" dirty="0"/>
              <a:t>About your Instructor</a:t>
            </a:r>
          </a:p>
        </p:txBody>
      </p:sp>
      <p:pic>
        <p:nvPicPr>
          <p:cNvPr id="4" name="Picture 3">
            <a:extLst>
              <a:ext uri="{FF2B5EF4-FFF2-40B4-BE49-F238E27FC236}">
                <a16:creationId xmlns:a16="http://schemas.microsoft.com/office/drawing/2014/main" id="{3A0D794B-C329-C843-8729-1F199D84C160}"/>
              </a:ext>
            </a:extLst>
          </p:cNvPr>
          <p:cNvPicPr>
            <a:picLocks noChangeAspect="1"/>
          </p:cNvPicPr>
          <p:nvPr/>
        </p:nvPicPr>
        <p:blipFill>
          <a:blip r:embed="rId3"/>
          <a:stretch>
            <a:fillRect/>
          </a:stretch>
        </p:blipFill>
        <p:spPr>
          <a:xfrm>
            <a:off x="3949564" y="179370"/>
            <a:ext cx="5177264" cy="1782780"/>
          </a:xfrm>
          <a:prstGeom prst="rect">
            <a:avLst/>
          </a:prstGeom>
        </p:spPr>
      </p:pic>
      <p:sp>
        <p:nvSpPr>
          <p:cNvPr id="5" name="TextBox 4">
            <a:extLst>
              <a:ext uri="{FF2B5EF4-FFF2-40B4-BE49-F238E27FC236}">
                <a16:creationId xmlns:a16="http://schemas.microsoft.com/office/drawing/2014/main" id="{BBD7CE00-88DA-8D49-A8AF-98EBAFE64855}"/>
              </a:ext>
            </a:extLst>
          </p:cNvPr>
          <p:cNvSpPr txBox="1"/>
          <p:nvPr/>
        </p:nvSpPr>
        <p:spPr>
          <a:xfrm>
            <a:off x="5638800" y="1996411"/>
            <a:ext cx="3326423" cy="2369880"/>
          </a:xfrm>
          <a:prstGeom prst="rect">
            <a:avLst/>
          </a:prstGeom>
          <a:noFill/>
        </p:spPr>
        <p:txBody>
          <a:bodyPr wrap="none" rtlCol="0">
            <a:spAutoFit/>
          </a:bodyPr>
          <a:lstStyle/>
          <a:p>
            <a:r>
              <a:rPr lang="en-US" sz="1600" dirty="0"/>
              <a:t>Personal:</a:t>
            </a:r>
          </a:p>
          <a:p>
            <a:pPr marL="285750" indent="-285750">
              <a:buFont typeface="Arial" panose="020B0604020202020204" pitchFamily="34" charset="0"/>
              <a:buChar char="•"/>
            </a:pPr>
            <a:r>
              <a:rPr lang="en-US" sz="1200" dirty="0"/>
              <a:t>Two children:</a:t>
            </a:r>
          </a:p>
          <a:p>
            <a:pPr marL="742950" lvl="1" indent="-285750">
              <a:buFont typeface="Arial" panose="020B0604020202020204" pitchFamily="34" charset="0"/>
              <a:buChar char="•"/>
            </a:pPr>
            <a:r>
              <a:rPr lang="en-US" sz="1200" dirty="0"/>
              <a:t>College Sophomore. </a:t>
            </a:r>
          </a:p>
          <a:p>
            <a:pPr marL="742950" lvl="1" indent="-285750">
              <a:buFont typeface="Arial" panose="020B0604020202020204" pitchFamily="34" charset="0"/>
              <a:buChar char="•"/>
            </a:pPr>
            <a:r>
              <a:rPr lang="en-US" sz="1200" dirty="0"/>
              <a:t>2019 Barnard Graduate. </a:t>
            </a:r>
          </a:p>
          <a:p>
            <a:pPr marL="285750" indent="-285750">
              <a:buFont typeface="Arial" panose="020B0604020202020204" pitchFamily="34" charset="0"/>
              <a:buChar char="•"/>
            </a:pPr>
            <a:r>
              <a:rPr lang="en-US" sz="1200" dirty="0"/>
              <a:t>Hobbies:</a:t>
            </a:r>
          </a:p>
          <a:p>
            <a:pPr marL="742950" lvl="1" indent="-285750">
              <a:buFont typeface="Arial" panose="020B0604020202020204" pitchFamily="34" charset="0"/>
              <a:buChar char="•"/>
            </a:pPr>
            <a:r>
              <a:rPr lang="en-US" sz="1200" dirty="0"/>
              <a:t>Krav Maga, Black Belt in Kenpo Karate.</a:t>
            </a:r>
          </a:p>
          <a:p>
            <a:pPr marL="742950" lvl="1" indent="-285750">
              <a:buFont typeface="Arial" panose="020B0604020202020204" pitchFamily="34" charset="0"/>
              <a:buChar char="•"/>
            </a:pPr>
            <a:r>
              <a:rPr lang="en-US" sz="1200" dirty="0"/>
              <a:t>1LT, </a:t>
            </a:r>
            <a:r>
              <a:rPr lang="en-US" sz="1200" dirty="0">
                <a:hlinkClick r:id="rId4"/>
              </a:rPr>
              <a:t>New York Guard</a:t>
            </a:r>
            <a:r>
              <a:rPr lang="en-US" sz="1200" dirty="0"/>
              <a:t>.</a:t>
            </a:r>
          </a:p>
          <a:p>
            <a:pPr marL="742950" lvl="1" indent="-285750">
              <a:buFont typeface="Arial" panose="020B0604020202020204" pitchFamily="34" charset="0"/>
              <a:buChar char="•"/>
            </a:pPr>
            <a:r>
              <a:rPr lang="en-US" sz="1200" dirty="0"/>
              <a:t>Bicycling.</a:t>
            </a:r>
          </a:p>
          <a:p>
            <a:pPr marL="742950" lvl="1" indent="-285750">
              <a:buFont typeface="Arial" panose="020B0604020202020204" pitchFamily="34" charset="0"/>
              <a:buChar char="•"/>
            </a:pPr>
            <a:r>
              <a:rPr lang="en-US" sz="1200" dirty="0"/>
              <a:t>Astronomy.</a:t>
            </a:r>
          </a:p>
          <a:p>
            <a:pPr marL="742950" lvl="1" indent="-285750">
              <a:buFont typeface="Arial" panose="020B0604020202020204" pitchFamily="34" charset="0"/>
              <a:buChar char="•"/>
            </a:pPr>
            <a:r>
              <a:rPr lang="en-US" sz="1200" dirty="0"/>
              <a:t>Languages:</a:t>
            </a:r>
          </a:p>
          <a:p>
            <a:pPr marL="1200150" lvl="2" indent="-285750">
              <a:buFont typeface="Arial" panose="020B0604020202020204" pitchFamily="34" charset="0"/>
              <a:buChar char="•"/>
            </a:pPr>
            <a:r>
              <a:rPr lang="en-US" sz="1200" dirty="0"/>
              <a:t>Proficient in Spanish.</a:t>
            </a:r>
          </a:p>
          <a:p>
            <a:pPr marL="1200150" lvl="2" indent="-285750">
              <a:buFont typeface="Arial" panose="020B0604020202020204" pitchFamily="34" charset="0"/>
              <a:buChar char="•"/>
            </a:pPr>
            <a:r>
              <a:rPr lang="en-US" sz="1200" dirty="0"/>
              <a:t>Learning Arabic.</a:t>
            </a:r>
          </a:p>
        </p:txBody>
      </p:sp>
      <p:sp>
        <p:nvSpPr>
          <p:cNvPr id="6" name="TextBox 5">
            <a:extLst>
              <a:ext uri="{FF2B5EF4-FFF2-40B4-BE49-F238E27FC236}">
                <a16:creationId xmlns:a16="http://schemas.microsoft.com/office/drawing/2014/main" id="{34F3F868-2894-4C12-8A36-608BA17D4A88}"/>
              </a:ext>
            </a:extLst>
          </p:cNvPr>
          <p:cNvSpPr txBox="1"/>
          <p:nvPr/>
        </p:nvSpPr>
        <p:spPr>
          <a:xfrm>
            <a:off x="4038600" y="3409950"/>
            <a:ext cx="1861215" cy="461665"/>
          </a:xfrm>
          <a:prstGeom prst="rect">
            <a:avLst/>
          </a:prstGeom>
          <a:noFill/>
        </p:spPr>
        <p:txBody>
          <a:bodyPr wrap="none" rtlCol="0">
            <a:spAutoFit/>
          </a:bodyPr>
          <a:lstStyle/>
          <a:p>
            <a:pPr algn="ctr"/>
            <a:r>
              <a:rPr lang="en-US" sz="1200" dirty="0"/>
              <a:t>I have taught some version</a:t>
            </a:r>
            <a:br>
              <a:rPr lang="en-US" sz="1200" dirty="0"/>
            </a:br>
            <a:r>
              <a:rPr lang="en-US" sz="1200" dirty="0"/>
              <a:t>of this class 10 times.</a:t>
            </a:r>
          </a:p>
        </p:txBody>
      </p:sp>
      <p:cxnSp>
        <p:nvCxnSpPr>
          <p:cNvPr id="8" name="Straight Arrow Connector 7">
            <a:extLst>
              <a:ext uri="{FF2B5EF4-FFF2-40B4-BE49-F238E27FC236}">
                <a16:creationId xmlns:a16="http://schemas.microsoft.com/office/drawing/2014/main" id="{4CAEC923-620D-459A-BE63-2B3CD865B308}"/>
              </a:ext>
            </a:extLst>
          </p:cNvPr>
          <p:cNvCxnSpPr/>
          <p:nvPr/>
        </p:nvCxnSpPr>
        <p:spPr>
          <a:xfrm flipH="1">
            <a:off x="3657600" y="3714750"/>
            <a:ext cx="609600" cy="4572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354316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837262C-9205-47E4-BDA0-8A44149447C7}"/>
              </a:ext>
            </a:extLst>
          </p:cNvPr>
          <p:cNvSpPr>
            <a:spLocks noGrp="1"/>
          </p:cNvSpPr>
          <p:nvPr>
            <p:ph idx="1"/>
          </p:nvPr>
        </p:nvSpPr>
        <p:spPr/>
        <p:txBody>
          <a:bodyPr/>
          <a:lstStyle/>
          <a:p>
            <a:r>
              <a:rPr lang="en-US" sz="1600" dirty="0"/>
              <a:t>Sessions:</a:t>
            </a:r>
          </a:p>
          <a:p>
            <a:pPr lvl="1"/>
            <a:r>
              <a:rPr lang="en-US" sz="1400" dirty="0"/>
              <a:t>Lectures:</a:t>
            </a:r>
          </a:p>
          <a:p>
            <a:pPr lvl="2"/>
            <a:r>
              <a:rPr lang="en-US" sz="1200" dirty="0"/>
              <a:t>Session is Fridays, 1:10 – 3:40 PM. The format will be:</a:t>
            </a:r>
          </a:p>
          <a:p>
            <a:pPr lvl="3"/>
            <a:r>
              <a:rPr lang="en-US" sz="1100" dirty="0"/>
              <a:t>Lecture/presentation from 1:10 to approx. 2:40.</a:t>
            </a:r>
          </a:p>
          <a:p>
            <a:pPr lvl="3"/>
            <a:r>
              <a:rPr lang="en-US" sz="1100" dirty="0"/>
              <a:t>Discussion of projects, questions, ... From 2:50 to 3:40.</a:t>
            </a:r>
          </a:p>
          <a:p>
            <a:pPr lvl="2"/>
            <a:r>
              <a:rPr lang="en-US" sz="1200" dirty="0"/>
              <a:t>I can cover material much, more quickly than you can implement in projects.</a:t>
            </a:r>
            <a:br>
              <a:rPr lang="en-US" sz="1200" dirty="0"/>
            </a:br>
            <a:r>
              <a:rPr lang="en-US" sz="1200" dirty="0"/>
              <a:t>Typical lecture cadence will be</a:t>
            </a:r>
          </a:p>
          <a:p>
            <a:pPr lvl="3"/>
            <a:r>
              <a:rPr lang="en-US" sz="1100" dirty="0"/>
              <a:t>Lecture on new material for two lectures.</a:t>
            </a:r>
          </a:p>
          <a:p>
            <a:pPr lvl="3"/>
            <a:r>
              <a:rPr lang="en-US" sz="1100" dirty="0"/>
              <a:t>Followed by one lecture period of project discussions and reviews.</a:t>
            </a:r>
          </a:p>
          <a:p>
            <a:pPr lvl="3"/>
            <a:r>
              <a:rPr lang="en-US" sz="1100" dirty="0"/>
              <a:t>You will get experience presenting as projects teams, which is an important “soft skill.”</a:t>
            </a:r>
          </a:p>
          <a:p>
            <a:pPr lvl="1"/>
            <a:r>
              <a:rPr lang="en-US" sz="1400" dirty="0"/>
              <a:t>Instructor Office Hours:</a:t>
            </a:r>
          </a:p>
          <a:p>
            <a:pPr lvl="2"/>
            <a:r>
              <a:rPr lang="en-US" sz="1200" dirty="0"/>
              <a:t>Fridays, 8:30-10:00 AM, 4:00-5:30 (488 CSB)</a:t>
            </a:r>
          </a:p>
          <a:p>
            <a:pPr lvl="2"/>
            <a:r>
              <a:rPr lang="en-US" sz="1200" dirty="0"/>
              <a:t>I frequently have extra office hours (online and in-person), usually around due dates for assignments.</a:t>
            </a:r>
          </a:p>
          <a:p>
            <a:r>
              <a:rPr lang="en-US" sz="1600" dirty="0"/>
              <a:t>Grading and assignments:</a:t>
            </a:r>
          </a:p>
          <a:p>
            <a:pPr lvl="1"/>
            <a:r>
              <a:rPr lang="en-US" sz="1400" dirty="0"/>
              <a:t>This is a team project class. Students form 5 person teams.</a:t>
            </a:r>
          </a:p>
          <a:p>
            <a:pPr lvl="1"/>
            <a:r>
              <a:rPr lang="en-US" sz="1400" dirty="0"/>
              <a:t>Final project’s completion of objectives determines the grade.</a:t>
            </a:r>
          </a:p>
          <a:p>
            <a:pPr lvl="1"/>
            <a:r>
              <a:rPr lang="en-US" sz="1400" dirty="0"/>
              <a:t>There are </a:t>
            </a:r>
            <a:r>
              <a:rPr lang="en-US" sz="1400" u="sng" dirty="0"/>
              <a:t>mandatory</a:t>
            </a:r>
            <a:r>
              <a:rPr lang="en-US" sz="1400" dirty="0"/>
              <a:t> weekly project status reports and periodic reviews.</a:t>
            </a:r>
          </a:p>
          <a:p>
            <a:pPr lvl="1"/>
            <a:endParaRPr lang="en-US" sz="1400" dirty="0"/>
          </a:p>
        </p:txBody>
      </p:sp>
      <p:sp>
        <p:nvSpPr>
          <p:cNvPr id="3" name="Title 2">
            <a:extLst>
              <a:ext uri="{FF2B5EF4-FFF2-40B4-BE49-F238E27FC236}">
                <a16:creationId xmlns:a16="http://schemas.microsoft.com/office/drawing/2014/main" id="{1575F96F-F29A-42B9-A106-112FF90EBCEB}"/>
              </a:ext>
            </a:extLst>
          </p:cNvPr>
          <p:cNvSpPr>
            <a:spLocks noGrp="1"/>
          </p:cNvSpPr>
          <p:nvPr>
            <p:ph type="title"/>
          </p:nvPr>
        </p:nvSpPr>
        <p:spPr/>
        <p:txBody>
          <a:bodyPr/>
          <a:lstStyle/>
          <a:p>
            <a:r>
              <a:rPr lang="en-US" dirty="0"/>
              <a:t>Course Logistics</a:t>
            </a:r>
          </a:p>
        </p:txBody>
      </p:sp>
    </p:spTree>
    <p:extLst>
      <p:ext uri="{BB962C8B-B14F-4D97-AF65-F5344CB8AC3E}">
        <p14:creationId xmlns:p14="http://schemas.microsoft.com/office/powerpoint/2010/main" val="7683764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1963E88-BB35-2249-B211-670BDE3C44BC}"/>
              </a:ext>
            </a:extLst>
          </p:cNvPr>
          <p:cNvSpPr>
            <a:spLocks noGrp="1"/>
          </p:cNvSpPr>
          <p:nvPr>
            <p:ph idx="1"/>
          </p:nvPr>
        </p:nvSpPr>
        <p:spPr/>
        <p:txBody>
          <a:bodyPr/>
          <a:lstStyle/>
          <a:p>
            <a:r>
              <a:rPr lang="en-US" sz="1600" dirty="0"/>
              <a:t>No exams.</a:t>
            </a:r>
          </a:p>
          <a:p>
            <a:r>
              <a:rPr lang="en-US" sz="1600" dirty="0"/>
              <a:t>Projects:</a:t>
            </a:r>
          </a:p>
          <a:p>
            <a:pPr lvl="1"/>
            <a:r>
              <a:rPr lang="en-US" sz="1400" dirty="0"/>
              <a:t>We will form small teams and build a simple, realistic microservice/cloud application.</a:t>
            </a:r>
          </a:p>
          <a:p>
            <a:pPr lvl="1"/>
            <a:r>
              <a:rPr lang="en-US" sz="1400" dirty="0"/>
              <a:t>The teams will use a simplified version of </a:t>
            </a:r>
            <a:r>
              <a:rPr lang="en-US" sz="1400" dirty="0">
                <a:hlinkClick r:id="rId2"/>
              </a:rPr>
              <a:t>Agile SW Development</a:t>
            </a:r>
            <a:r>
              <a:rPr lang="en-US" sz="1400" dirty="0"/>
              <a:t>.</a:t>
            </a:r>
          </a:p>
          <a:p>
            <a:pPr lvl="1"/>
            <a:r>
              <a:rPr lang="en-US" sz="1400" dirty="0"/>
              <a:t>There will be a common core set of functionality to help you get started, e.g. user registration.</a:t>
            </a:r>
          </a:p>
          <a:p>
            <a:pPr lvl="1"/>
            <a:r>
              <a:rPr lang="en-US" sz="1400" dirty="0"/>
              <a:t>The teams can choose their project functionality -- what application do you want to build?</a:t>
            </a:r>
          </a:p>
          <a:p>
            <a:pPr lvl="1"/>
            <a:r>
              <a:rPr lang="en-US" sz="1400" dirty="0"/>
              <a:t>Teams have some flexibility on which cloud technology they use based on their interests.</a:t>
            </a:r>
          </a:p>
          <a:p>
            <a:r>
              <a:rPr lang="en-US" sz="1600" dirty="0"/>
              <a:t>Course objectives:</a:t>
            </a:r>
          </a:p>
          <a:p>
            <a:pPr lvl="1"/>
            <a:r>
              <a:rPr lang="en-US" sz="1400" dirty="0"/>
              <a:t>Practical experience with modern technology for building solutions in an agile team.</a:t>
            </a:r>
          </a:p>
          <a:p>
            <a:pPr lvl="1"/>
            <a:r>
              <a:rPr lang="en-US" sz="1400" dirty="0"/>
              <a:t>Be able to say that you have built a microservice/cloud application delivering APIs, and cite a list of technology used, e.g. IaaS, PaaS, SaaS, API Management, DBaaS, federated security, ... ...</a:t>
            </a:r>
          </a:p>
          <a:p>
            <a:pPr lvl="1"/>
            <a:r>
              <a:rPr lang="en-US" sz="1400" dirty="0"/>
              <a:t>Become a better programmer through experience with patterns and best practices.</a:t>
            </a:r>
            <a:br>
              <a:rPr lang="en-US" sz="1400" dirty="0"/>
            </a:br>
            <a:r>
              <a:rPr lang="en-US" sz="1400" dirty="0"/>
              <a:t>My experience has been that most students write "crappy code."</a:t>
            </a:r>
          </a:p>
          <a:p>
            <a:pPr lvl="1"/>
            <a:r>
              <a:rPr lang="en-US" sz="1400" dirty="0"/>
              <a:t>Prepare you for internships and jobs.</a:t>
            </a:r>
          </a:p>
          <a:p>
            <a:pPr lvl="1"/>
            <a:r>
              <a:rPr lang="en-US" sz="1400" dirty="0"/>
              <a:t>Have seriously cool stuff to put on your resume and discuss on interviews.</a:t>
            </a:r>
          </a:p>
          <a:p>
            <a:endParaRPr lang="en-US" sz="1600" dirty="0"/>
          </a:p>
        </p:txBody>
      </p:sp>
      <p:sp>
        <p:nvSpPr>
          <p:cNvPr id="3" name="Title 2">
            <a:extLst>
              <a:ext uri="{FF2B5EF4-FFF2-40B4-BE49-F238E27FC236}">
                <a16:creationId xmlns:a16="http://schemas.microsoft.com/office/drawing/2014/main" id="{72647057-1CCE-E247-9366-66BFE6131976}"/>
              </a:ext>
            </a:extLst>
          </p:cNvPr>
          <p:cNvSpPr>
            <a:spLocks noGrp="1"/>
          </p:cNvSpPr>
          <p:nvPr>
            <p:ph type="title"/>
          </p:nvPr>
        </p:nvSpPr>
        <p:spPr/>
        <p:txBody>
          <a:bodyPr/>
          <a:lstStyle/>
          <a:p>
            <a:r>
              <a:rPr lang="en-US" sz="2800" dirty="0"/>
              <a:t>Some Details: Assignments Structure and Objectives</a:t>
            </a:r>
          </a:p>
        </p:txBody>
      </p:sp>
    </p:spTree>
    <p:extLst>
      <p:ext uri="{BB962C8B-B14F-4D97-AF65-F5344CB8AC3E}">
        <p14:creationId xmlns:p14="http://schemas.microsoft.com/office/powerpoint/2010/main" val="42686653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C98C3CE-AAD4-284D-9585-E9E774889AF2}"/>
              </a:ext>
            </a:extLst>
          </p:cNvPr>
          <p:cNvSpPr>
            <a:spLocks noGrp="1"/>
          </p:cNvSpPr>
          <p:nvPr>
            <p:ph idx="1"/>
          </p:nvPr>
        </p:nvSpPr>
        <p:spPr/>
        <p:txBody>
          <a:bodyPr/>
          <a:lstStyle/>
          <a:p>
            <a:pPr>
              <a:spcBef>
                <a:spcPts val="200"/>
              </a:spcBef>
            </a:pPr>
            <a:r>
              <a:rPr lang="en-US" sz="1200" dirty="0"/>
              <a:t>Course Material:</a:t>
            </a:r>
          </a:p>
          <a:p>
            <a:pPr lvl="1">
              <a:spcBef>
                <a:spcPts val="200"/>
              </a:spcBef>
            </a:pPr>
            <a:r>
              <a:rPr lang="en-US" sz="1100" dirty="0"/>
              <a:t>No textbook. Textbooks become out of date in this rapidly changing area. Material would span several books.</a:t>
            </a:r>
          </a:p>
          <a:p>
            <a:pPr lvl="1">
              <a:spcBef>
                <a:spcPts val="200"/>
              </a:spcBef>
            </a:pPr>
            <a:r>
              <a:rPr lang="en-US" sz="1100" dirty="0"/>
              <a:t>Lecture notes and code samples on GitHub. Sample code is mostly in Flask/Python and (maybe) JavaScript/Node.js. </a:t>
            </a:r>
          </a:p>
          <a:p>
            <a:pPr lvl="2">
              <a:spcBef>
                <a:spcPts val="200"/>
              </a:spcBef>
            </a:pPr>
            <a:r>
              <a:rPr lang="en-US" sz="900" dirty="0"/>
              <a:t>Course website: </a:t>
            </a:r>
            <a:r>
              <a:rPr lang="en-US" sz="900" dirty="0">
                <a:hlinkClick r:id="rId2"/>
              </a:rPr>
              <a:t>https://donald-f-ferguson.github.io/Topics-in-SW-Engineering-F22/</a:t>
            </a:r>
            <a:endParaRPr lang="en-US" sz="900" dirty="0"/>
          </a:p>
          <a:p>
            <a:pPr lvl="2">
              <a:spcBef>
                <a:spcPts val="200"/>
              </a:spcBef>
            </a:pPr>
            <a:r>
              <a:rPr lang="en-US" sz="900" dirty="0"/>
              <a:t>Course repo: </a:t>
            </a:r>
            <a:r>
              <a:rPr lang="en-US" sz="900" dirty="0">
                <a:hlinkClick r:id="rId3"/>
              </a:rPr>
              <a:t>https://github.com/donald-f-ferguson/Topics-in-SW-Engineering-F22</a:t>
            </a:r>
            <a:r>
              <a:rPr lang="en-US" sz="900" dirty="0"/>
              <a:t> </a:t>
            </a:r>
            <a:endParaRPr lang="en-US" sz="1100" dirty="0"/>
          </a:p>
          <a:p>
            <a:pPr lvl="1">
              <a:spcBef>
                <a:spcPts val="200"/>
              </a:spcBef>
            </a:pPr>
            <a:r>
              <a:rPr lang="en-US" sz="1100" dirty="0"/>
              <a:t>References to web documents and tutorials.</a:t>
            </a:r>
          </a:p>
          <a:p>
            <a:pPr lvl="1">
              <a:spcBef>
                <a:spcPts val="200"/>
              </a:spcBef>
            </a:pPr>
            <a:r>
              <a:rPr lang="en-US" sz="1100" dirty="0"/>
              <a:t>There will be some programming and example for UI in HTML/CSS/Angular, but this is not the focus of this course.</a:t>
            </a:r>
            <a:br>
              <a:rPr lang="en-US" sz="1100" dirty="0"/>
            </a:br>
            <a:r>
              <a:rPr lang="en-US" sz="1100" dirty="0"/>
              <a:t>UI/User Experience is a multi-semester course by itself.</a:t>
            </a:r>
          </a:p>
          <a:p>
            <a:pPr>
              <a:spcBef>
                <a:spcPts val="200"/>
              </a:spcBef>
            </a:pPr>
            <a:r>
              <a:rPr lang="en-US" sz="1200" dirty="0"/>
              <a:t>Environment:</a:t>
            </a:r>
          </a:p>
          <a:p>
            <a:pPr lvl="1">
              <a:spcBef>
                <a:spcPts val="200"/>
              </a:spcBef>
            </a:pPr>
            <a:r>
              <a:rPr lang="en-US" sz="1100" dirty="0"/>
              <a:t>Required:</a:t>
            </a:r>
          </a:p>
          <a:p>
            <a:pPr lvl="2">
              <a:spcBef>
                <a:spcPts val="200"/>
              </a:spcBef>
            </a:pPr>
            <a:r>
              <a:rPr lang="en-US" sz="900" dirty="0"/>
              <a:t>AWS (team) free tier account</a:t>
            </a:r>
          </a:p>
          <a:p>
            <a:pPr lvl="2">
              <a:spcBef>
                <a:spcPts val="200"/>
              </a:spcBef>
            </a:pPr>
            <a:r>
              <a:rPr lang="en-US" sz="900" dirty="0"/>
              <a:t>We will try to use Azure and but do not sign up yet.</a:t>
            </a:r>
          </a:p>
          <a:p>
            <a:pPr lvl="2">
              <a:spcBef>
                <a:spcPts val="200"/>
              </a:spcBef>
            </a:pPr>
            <a:r>
              <a:rPr lang="en-US" sz="900" dirty="0"/>
              <a:t>Trello −− project planning, light weight agile development.</a:t>
            </a:r>
          </a:p>
          <a:p>
            <a:pPr lvl="1">
              <a:spcBef>
                <a:spcPts val="200"/>
              </a:spcBef>
            </a:pPr>
            <a:r>
              <a:rPr lang="en-US" sz="1100" dirty="0"/>
              <a:t>Recommended:</a:t>
            </a:r>
          </a:p>
          <a:p>
            <a:pPr lvl="2">
              <a:spcBef>
                <a:spcPts val="200"/>
              </a:spcBef>
            </a:pPr>
            <a:r>
              <a:rPr lang="en-US" sz="900" dirty="0"/>
              <a:t>PyCharm (free student licenses https://www.jetbrains.com/student/) and/or PyCharm</a:t>
            </a:r>
          </a:p>
          <a:p>
            <a:pPr lvl="2">
              <a:spcBef>
                <a:spcPts val="200"/>
              </a:spcBef>
            </a:pPr>
            <a:r>
              <a:rPr lang="en-US" sz="900" dirty="0" err="1"/>
              <a:t>Ananconda</a:t>
            </a:r>
            <a:r>
              <a:rPr lang="en-US" sz="900" dirty="0"/>
              <a:t> to read </a:t>
            </a:r>
            <a:r>
              <a:rPr lang="en-US" sz="900" dirty="0" err="1"/>
              <a:t>Jupyter</a:t>
            </a:r>
            <a:r>
              <a:rPr lang="en-US" sz="900" dirty="0"/>
              <a:t> Notebooks for lectures (https://www.anaconda.com/download/#macos)</a:t>
            </a:r>
          </a:p>
          <a:p>
            <a:pPr lvl="2">
              <a:spcBef>
                <a:spcPts val="200"/>
              </a:spcBef>
            </a:pPr>
            <a:r>
              <a:rPr lang="en-US" sz="900" dirty="0"/>
              <a:t>WebStorm for JavaScript (same link as PyCharm)</a:t>
            </a:r>
            <a:endParaRPr lang="en-US" sz="1200" dirty="0"/>
          </a:p>
          <a:p>
            <a:pPr>
              <a:spcBef>
                <a:spcPts val="200"/>
              </a:spcBef>
            </a:pPr>
            <a:r>
              <a:rPr lang="en-US" sz="1200" dirty="0"/>
              <a:t>Collaboration environments:</a:t>
            </a:r>
          </a:p>
          <a:p>
            <a:pPr lvl="1">
              <a:spcBef>
                <a:spcPts val="200"/>
              </a:spcBef>
            </a:pPr>
            <a:r>
              <a:rPr lang="en-US" sz="1100" dirty="0"/>
              <a:t>Slack: Please join the channel #e6156f21 – </a:t>
            </a:r>
            <a:br>
              <a:rPr lang="en-US" sz="1100" dirty="0"/>
            </a:br>
            <a:r>
              <a:rPr lang="en-US" sz="1100" dirty="0">
                <a:hlinkClick r:id="rId4"/>
              </a:rPr>
              <a:t>https://join.slack.com/t/dff-columbia/shared_invite/zt-1cjbu68ty-RvaI7vLghvo0SFRFP4qbMg</a:t>
            </a:r>
            <a:r>
              <a:rPr lang="en-US" sz="1100" dirty="0"/>
              <a:t> </a:t>
            </a:r>
          </a:p>
          <a:p>
            <a:pPr lvl="1">
              <a:spcBef>
                <a:spcPts val="200"/>
              </a:spcBef>
            </a:pPr>
            <a:r>
              <a:rPr lang="en-US" sz="1100" dirty="0"/>
              <a:t>We will use the Ed Discussion features, accessible through </a:t>
            </a:r>
            <a:r>
              <a:rPr lang="en-US" sz="1100" dirty="0" err="1"/>
              <a:t>CourseWorks</a:t>
            </a:r>
            <a:r>
              <a:rPr lang="en-US" sz="1100" dirty="0"/>
              <a:t>, for discussions.</a:t>
            </a:r>
          </a:p>
          <a:p>
            <a:pPr>
              <a:spcBef>
                <a:spcPts val="200"/>
              </a:spcBef>
            </a:pPr>
            <a:endParaRPr lang="en-US" sz="1200" dirty="0"/>
          </a:p>
        </p:txBody>
      </p:sp>
      <p:sp>
        <p:nvSpPr>
          <p:cNvPr id="3" name="Title 2">
            <a:extLst>
              <a:ext uri="{FF2B5EF4-FFF2-40B4-BE49-F238E27FC236}">
                <a16:creationId xmlns:a16="http://schemas.microsoft.com/office/drawing/2014/main" id="{40C2C053-DD3D-034C-A188-8F00D6A53C96}"/>
              </a:ext>
            </a:extLst>
          </p:cNvPr>
          <p:cNvSpPr>
            <a:spLocks noGrp="1"/>
          </p:cNvSpPr>
          <p:nvPr>
            <p:ph type="title"/>
          </p:nvPr>
        </p:nvSpPr>
        <p:spPr/>
        <p:txBody>
          <a:bodyPr/>
          <a:lstStyle/>
          <a:p>
            <a:r>
              <a:rPr lang="en-US" b="1" dirty="0"/>
              <a:t>Course Material</a:t>
            </a:r>
            <a:endParaRPr lang="en-US" dirty="0"/>
          </a:p>
        </p:txBody>
      </p:sp>
    </p:spTree>
    <p:extLst>
      <p:ext uri="{BB962C8B-B14F-4D97-AF65-F5344CB8AC3E}">
        <p14:creationId xmlns:p14="http://schemas.microsoft.com/office/powerpoint/2010/main" val="16369645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0DE64AEEDD9B7A4D93545ACBE97D4615" ma:contentTypeVersion="2" ma:contentTypeDescription="Create a new document." ma:contentTypeScope="" ma:versionID="f49002b78e3a4a71b814eef46a983816">
  <xsd:schema xmlns:xsd="http://www.w3.org/2001/XMLSchema" xmlns:xs="http://www.w3.org/2001/XMLSchema" xmlns:p="http://schemas.microsoft.com/office/2006/metadata/properties" xmlns:ns2="http://schemas.microsoft.com/sharepoint/v3/fields" targetNamespace="http://schemas.microsoft.com/office/2006/metadata/properties" ma:root="true" ma:fieldsID="38f6db2dd0d9a0cf6a8dc37be32b365b" ns2:_="">
    <xsd:import namespace="http://schemas.microsoft.com/sharepoint/v3/fields"/>
    <xsd:element name="properties">
      <xsd:complexType>
        <xsd:sequence>
          <xsd:element name="documentManagement">
            <xsd:complexType>
              <xsd:all>
                <xsd:element ref="ns2:_Status" minOccurs="0"/>
                <xsd:element ref="ns2: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8" nillable="true" ma:displayName="Status" ma:default="Not Started" ma:internalName="_Status">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element name="_Version" ma:index="9"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ma:displayName="Status"/>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Status xmlns="http://schemas.microsoft.com/sharepoint/v3/fields">Not Started</_Status>
  </documentManagement>
</p:properties>
</file>

<file path=customXml/itemProps1.xml><?xml version="1.0" encoding="utf-8"?>
<ds:datastoreItem xmlns:ds="http://schemas.openxmlformats.org/officeDocument/2006/customXml" ds:itemID="{87D2A1B0-FF3E-4009-940D-AED0EB70AA20}">
  <ds:schemaRefs>
    <ds:schemaRef ds:uri="http://schemas.microsoft.com/sharepoint/v3/contenttype/forms"/>
  </ds:schemaRefs>
</ds:datastoreItem>
</file>

<file path=customXml/itemProps2.xml><?xml version="1.0" encoding="utf-8"?>
<ds:datastoreItem xmlns:ds="http://schemas.openxmlformats.org/officeDocument/2006/customXml" ds:itemID="{E4214858-785C-42F7-BE66-6D0E79395F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B6F2769-7194-4217-93D3-3AF3A4742282}">
  <ds:schemaRefs>
    <ds:schemaRef ds:uri="http://schemas.microsoft.com/office/2006/metadata/properties"/>
    <ds:schemaRef ds:uri="http://schemas.microsoft.com/sharepoint/v3/fields"/>
    <ds:schemaRef ds:uri="http://schemas.microsoft.com/office/infopath/2007/PartnerControls"/>
    <ds:schemaRef ds:uri="http://schemas.microsoft.com/office/2006/documentManagement/types"/>
    <ds:schemaRef ds:uri="http://purl.org/dc/dcmitype/"/>
    <ds:schemaRef ds:uri="http://purl.org/dc/terms/"/>
    <ds:schemaRef ds:uri="http://purl.org/dc/elements/1.1/"/>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FNEMasterTemplateForThemePreview.pptx</Template>
  <TotalTime>89054</TotalTime>
  <Words>2989</Words>
  <Application>Microsoft Macintosh PowerPoint</Application>
  <PresentationFormat>On-screen Show (16:9)</PresentationFormat>
  <Paragraphs>311</Paragraphs>
  <Slides>33</Slides>
  <Notes>10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33</vt:i4>
      </vt:variant>
    </vt:vector>
  </HeadingPairs>
  <TitlesOfParts>
    <vt:vector size="37" baseType="lpstr">
      <vt:lpstr>Arial</vt:lpstr>
      <vt:lpstr>Calibri</vt:lpstr>
      <vt:lpstr>Museo For Dell</vt:lpstr>
      <vt:lpstr>Office Theme</vt:lpstr>
      <vt:lpstr>PowerPoint Presentation</vt:lpstr>
      <vt:lpstr>PowerPoint Presentation</vt:lpstr>
      <vt:lpstr>PowerPoint Presentation</vt:lpstr>
      <vt:lpstr>Contents and Agenda</vt:lpstr>
      <vt:lpstr>PowerPoint Presentation</vt:lpstr>
      <vt:lpstr>About your Instructor</vt:lpstr>
      <vt:lpstr>Course Logistics</vt:lpstr>
      <vt:lpstr>Some Details: Assignments Structure and Objectives</vt:lpstr>
      <vt:lpstr>Course Material</vt:lpstr>
      <vt:lpstr>PowerPoint Presentation</vt:lpstr>
      <vt:lpstr>PowerPoint Presentation</vt:lpstr>
      <vt:lpstr>Cloud Computing</vt:lpstr>
      <vt:lpstr>Core Layers</vt:lpstr>
      <vt:lpstr>Cloud Concepts – One Perspective</vt:lpstr>
      <vt:lpstr>Motivating Sample Application (Topology)</vt:lpstr>
      <vt:lpstr>PowerPoint Presentation</vt:lpstr>
      <vt:lpstr>Microservices (https://microservices.io/index.html)</vt:lpstr>
      <vt:lpstr>Microservice Characteristics   (https://dzone.com/articles/what-is-microservices-an-introduction-to-microserv)</vt:lpstr>
      <vt:lpstr>Design Patterns</vt:lpstr>
      <vt:lpstr>Microservice Pattern Language (One Perspective)</vt:lpstr>
      <vt:lpstr>Microservice Details and Perspectives</vt:lpstr>
      <vt:lpstr>PowerPoint Presentation</vt:lpstr>
      <vt:lpstr>Full Stack Application</vt:lpstr>
      <vt:lpstr>Full Stack Web Application</vt:lpstr>
      <vt:lpstr>Sample Application Structure</vt:lpstr>
      <vt:lpstr>PowerPoint Presentation</vt:lpstr>
      <vt:lpstr>Virtualization, Virtual Machines</vt:lpstr>
      <vt:lpstr>Virtual Machines on Physical Machines</vt:lpstr>
      <vt:lpstr>Virtual Private Cloud</vt:lpstr>
      <vt:lpstr>Some Terminology (AWS)</vt:lpstr>
      <vt:lpstr>Let’s Build our First VPC</vt:lpstr>
      <vt:lpstr>PowerPoint Presentation</vt:lpstr>
      <vt:lpstr>Assignment 1/Project Step 1</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FileNewTemplate</dc:title>
  <dc:creator>Diana</dc:creator>
  <cp:lastModifiedBy>Donald Ferguson</cp:lastModifiedBy>
  <cp:revision>573</cp:revision>
  <cp:lastPrinted>2018-11-15T21:01:50Z</cp:lastPrinted>
  <dcterms:created xsi:type="dcterms:W3CDTF">2010-04-12T23:12:02Z</dcterms:created>
  <dcterms:modified xsi:type="dcterms:W3CDTF">2022-09-04T13:45:04Z</dcterms:modified>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ies>
</file>